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66" r:id="rId6"/>
    <p:sldId id="280" r:id="rId7"/>
    <p:sldId id="267" r:id="rId8"/>
    <p:sldId id="265" r:id="rId9"/>
    <p:sldId id="268" r:id="rId10"/>
    <p:sldId id="273" r:id="rId11"/>
    <p:sldId id="269" r:id="rId12"/>
    <p:sldId id="270" r:id="rId13"/>
    <p:sldId id="271" r:id="rId14"/>
    <p:sldId id="275" r:id="rId15"/>
    <p:sldId id="279" r:id="rId16"/>
    <p:sldId id="276" r:id="rId17"/>
    <p:sldId id="277" r:id="rId18"/>
    <p:sldId id="281" r:id="rId19"/>
    <p:sldId id="278" r:id="rId20"/>
    <p:sldId id="283" r:id="rId21"/>
  </p:sldIdLst>
  <p:sldSz cx="18288000" cy="10287000"/>
  <p:notesSz cx="6858000" cy="9144000"/>
  <p:embeddedFontLst>
    <p:embeddedFont>
      <p:font typeface="Ink Free" panose="03080402000500000000" pitchFamily="66"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17"/>
    <a:srgbClr val="E8A2E5"/>
    <a:srgbClr val="049A04"/>
    <a:srgbClr val="F8CD42"/>
    <a:srgbClr val="D961D3"/>
    <a:srgbClr val="DCD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690"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0" d="100"/>
        <a:sy n="170" d="100"/>
      </p:scale>
      <p:origin x="0" y="-30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A90A4F-3F27-4BCE-8CE0-CAAB36DD79E8}" type="datetimeFigureOut">
              <a:rPr lang="en-GB" smtClean="0"/>
              <a:t>19/09/2024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46E98-59B6-43C4-8A4C-820A652130D6}" type="slidenum">
              <a:rPr lang="en-GB" smtClean="0"/>
              <a:t>‹#›</a:t>
            </a:fld>
            <a:endParaRPr lang="en-GB"/>
          </a:p>
        </p:txBody>
      </p:sp>
    </p:spTree>
    <p:extLst>
      <p:ext uri="{BB962C8B-B14F-4D97-AF65-F5344CB8AC3E}">
        <p14:creationId xmlns:p14="http://schemas.microsoft.com/office/powerpoint/2010/main" val="236197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979F5A-8519-413B-8011-F7BECD115261}" type="slidenum">
              <a:rPr lang="en-GB" smtClean="0"/>
              <a:t>1</a:t>
            </a:fld>
            <a:endParaRPr lang="en-GB"/>
          </a:p>
        </p:txBody>
      </p:sp>
    </p:spTree>
    <p:extLst>
      <p:ext uri="{BB962C8B-B14F-4D97-AF65-F5344CB8AC3E}">
        <p14:creationId xmlns:p14="http://schemas.microsoft.com/office/powerpoint/2010/main" val="1277563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546E98-59B6-43C4-8A4C-820A652130D6}" type="slidenum">
              <a:rPr lang="en-GB" smtClean="0"/>
              <a:t>2</a:t>
            </a:fld>
            <a:endParaRPr lang="en-GB"/>
          </a:p>
        </p:txBody>
      </p:sp>
    </p:spTree>
    <p:extLst>
      <p:ext uri="{BB962C8B-B14F-4D97-AF65-F5344CB8AC3E}">
        <p14:creationId xmlns:p14="http://schemas.microsoft.com/office/powerpoint/2010/main" val="192929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546E98-59B6-43C4-8A4C-820A652130D6}" type="slidenum">
              <a:rPr lang="en-GB" smtClean="0"/>
              <a:t>3</a:t>
            </a:fld>
            <a:endParaRPr lang="en-GB"/>
          </a:p>
        </p:txBody>
      </p:sp>
    </p:spTree>
    <p:extLst>
      <p:ext uri="{BB962C8B-B14F-4D97-AF65-F5344CB8AC3E}">
        <p14:creationId xmlns:p14="http://schemas.microsoft.com/office/powerpoint/2010/main" val="1610903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546E98-59B6-43C4-8A4C-820A652130D6}" type="slidenum">
              <a:rPr lang="en-GB" smtClean="0"/>
              <a:t>4</a:t>
            </a:fld>
            <a:endParaRPr lang="en-GB"/>
          </a:p>
        </p:txBody>
      </p:sp>
    </p:spTree>
    <p:extLst>
      <p:ext uri="{BB962C8B-B14F-4D97-AF65-F5344CB8AC3E}">
        <p14:creationId xmlns:p14="http://schemas.microsoft.com/office/powerpoint/2010/main" val="175148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546E98-59B6-43C4-8A4C-820A652130D6}" type="slidenum">
              <a:rPr lang="en-GB" smtClean="0"/>
              <a:t>6</a:t>
            </a:fld>
            <a:endParaRPr lang="en-GB"/>
          </a:p>
        </p:txBody>
      </p:sp>
    </p:spTree>
    <p:extLst>
      <p:ext uri="{BB962C8B-B14F-4D97-AF65-F5344CB8AC3E}">
        <p14:creationId xmlns:p14="http://schemas.microsoft.com/office/powerpoint/2010/main" val="773441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546E98-59B6-43C4-8A4C-820A652130D6}" type="slidenum">
              <a:rPr lang="en-GB" smtClean="0"/>
              <a:t>11</a:t>
            </a:fld>
            <a:endParaRPr lang="en-GB"/>
          </a:p>
        </p:txBody>
      </p:sp>
    </p:spTree>
    <p:extLst>
      <p:ext uri="{BB962C8B-B14F-4D97-AF65-F5344CB8AC3E}">
        <p14:creationId xmlns:p14="http://schemas.microsoft.com/office/powerpoint/2010/main" val="408668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546E98-59B6-43C4-8A4C-820A652130D6}" type="slidenum">
              <a:rPr lang="en-GB" smtClean="0"/>
              <a:t>15</a:t>
            </a:fld>
            <a:endParaRPr lang="en-GB"/>
          </a:p>
        </p:txBody>
      </p:sp>
    </p:spTree>
    <p:extLst>
      <p:ext uri="{BB962C8B-B14F-4D97-AF65-F5344CB8AC3E}">
        <p14:creationId xmlns:p14="http://schemas.microsoft.com/office/powerpoint/2010/main" val="141324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https://forms.office.com/e/D1xWFkJ7KR </a:t>
            </a:r>
          </a:p>
        </p:txBody>
      </p:sp>
      <p:sp>
        <p:nvSpPr>
          <p:cNvPr id="4" name="Slide Number Placeholder 3"/>
          <p:cNvSpPr>
            <a:spLocks noGrp="1"/>
          </p:cNvSpPr>
          <p:nvPr>
            <p:ph type="sldNum" sz="quarter" idx="5"/>
          </p:nvPr>
        </p:nvSpPr>
        <p:spPr/>
        <p:txBody>
          <a:bodyPr/>
          <a:lstStyle/>
          <a:p>
            <a:fld id="{EB546E98-59B6-43C4-8A4C-820A652130D6}" type="slidenum">
              <a:rPr lang="en-GB" smtClean="0"/>
              <a:t>17</a:t>
            </a:fld>
            <a:endParaRPr lang="en-GB"/>
          </a:p>
        </p:txBody>
      </p:sp>
    </p:spTree>
    <p:extLst>
      <p:ext uri="{BB962C8B-B14F-4D97-AF65-F5344CB8AC3E}">
        <p14:creationId xmlns:p14="http://schemas.microsoft.com/office/powerpoint/2010/main" val="1716061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727" t="24848" r="12177" b="49723"/>
          <a:stretch/>
        </p:blipFill>
        <p:spPr>
          <a:xfrm>
            <a:off x="762000" y="588109"/>
            <a:ext cx="5486400" cy="2628900"/>
          </a:xfrm>
          <a:prstGeom prst="rect">
            <a:avLst/>
          </a:prstGeom>
        </p:spPr>
      </p:pic>
      <p:sp>
        <p:nvSpPr>
          <p:cNvPr id="8" name="Rectangle 7"/>
          <p:cNvSpPr/>
          <p:nvPr userDrawn="1"/>
        </p:nvSpPr>
        <p:spPr>
          <a:xfrm>
            <a:off x="15163800" y="6362700"/>
            <a:ext cx="5046375" cy="5940450"/>
          </a:xfrm>
          <a:prstGeom prst="rect">
            <a:avLst/>
          </a:prstGeom>
          <a:blipFill dpi="0" rotWithShape="1">
            <a:blip r:embed="rId4"/>
            <a:srcRect/>
            <a:stretch>
              <a:fillRect/>
            </a:stretch>
          </a:blipFill>
          <a:ln>
            <a:noFill/>
          </a:ln>
          <a:effectLst>
            <a:outerShdw blurRad="50800" dist="50800" dir="54000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p:cNvSpPr txBox="1">
            <a:spLocks/>
          </p:cNvSpPr>
          <p:nvPr userDrawn="1"/>
        </p:nvSpPr>
        <p:spPr>
          <a:xfrm>
            <a:off x="1054100" y="3848100"/>
            <a:ext cx="7772400" cy="1470025"/>
          </a:xfrm>
          <a:prstGeom prst="rect">
            <a:avLst/>
          </a:prstGeom>
        </p:spPr>
        <p:txBody>
          <a:bodyPr/>
          <a:lstStyle>
            <a:lvl1pPr algn="l" defTabSz="914400" rtl="0" eaLnBrk="1" latinLnBrk="0" hangingPunct="1">
              <a:spcBef>
                <a:spcPct val="0"/>
              </a:spcBef>
              <a:buNone/>
              <a:defRPr sz="4400" kern="1200">
                <a:solidFill>
                  <a:srgbClr val="002060"/>
                </a:solidFill>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1714499"/>
            <a:ext cx="2057400" cy="5851525"/>
          </a:xfrm>
          <a:prstGeom prst="rect">
            <a:avLst/>
          </a:prstGeo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14400" y="1714500"/>
            <a:ext cx="6019800" cy="5851525"/>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userDrawn="1"/>
        </p:nvSpPr>
        <p:spPr>
          <a:xfrm>
            <a:off x="16840200" y="8610600"/>
            <a:ext cx="1271752" cy="1676400"/>
          </a:xfrm>
          <a:prstGeom prst="rect">
            <a:avLst/>
          </a:prstGeom>
          <a:blipFill>
            <a:blip r:embed="rId2">
              <a:alphaModFix amt="5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3"/>
          <a:stretch>
            <a:fillRect/>
          </a:stretch>
        </p:blipFill>
        <p:spPr>
          <a:xfrm>
            <a:off x="0" y="0"/>
            <a:ext cx="457200" cy="10325100"/>
          </a:xfrm>
          <a:prstGeom prst="rect">
            <a:avLst/>
          </a:prstGeom>
        </p:spPr>
      </p:pic>
      <p:sp>
        <p:nvSpPr>
          <p:cNvPr id="10" name="Title 9"/>
          <p:cNvSpPr txBox="1">
            <a:spLocks/>
          </p:cNvSpPr>
          <p:nvPr userDrawn="1"/>
        </p:nvSpPr>
        <p:spPr>
          <a:xfrm>
            <a:off x="914400" y="571501"/>
            <a:ext cx="15773400" cy="990600"/>
          </a:xfrm>
          <a:prstGeom prst="rect">
            <a:avLst/>
          </a:prstGeom>
        </p:spPr>
        <p:txBody>
          <a:bodyPr/>
          <a:lstStyle>
            <a:lvl1pPr algn="l" defTabSz="914400" rtl="0" eaLnBrk="1" latinLnBrk="0" hangingPunct="1">
              <a:spcBef>
                <a:spcPct val="0"/>
              </a:spcBef>
              <a:buNone/>
              <a:defRPr sz="4000" kern="1200">
                <a:solidFill>
                  <a:srgbClr val="002060"/>
                </a:solidFill>
                <a:latin typeface="+mj-lt"/>
                <a:ea typeface="+mj-ea"/>
                <a:cs typeface="+mj-cs"/>
              </a:defRPr>
            </a:lvl1pPr>
          </a:lstStyle>
          <a:p>
            <a:r>
              <a:rPr lang="en-US"/>
              <a:t>Click to edit Master title style</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5677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userDrawn="1"/>
        </p:nvSpPr>
        <p:spPr>
          <a:xfrm>
            <a:off x="16840200" y="8610600"/>
            <a:ext cx="1271752" cy="1676400"/>
          </a:xfrm>
          <a:prstGeom prst="rect">
            <a:avLst/>
          </a:prstGeom>
          <a:blipFill>
            <a:blip r:embed="rId2">
              <a:alphaModFix amt="5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3"/>
          <a:stretch>
            <a:fillRect/>
          </a:stretch>
        </p:blipFill>
        <p:spPr>
          <a:xfrm>
            <a:off x="0" y="0"/>
            <a:ext cx="457200" cy="10325100"/>
          </a:xfrm>
          <a:prstGeom prst="rect">
            <a:avLst/>
          </a:prstGeom>
        </p:spPr>
      </p:pic>
      <p:sp>
        <p:nvSpPr>
          <p:cNvPr id="10" name="Title 9"/>
          <p:cNvSpPr txBox="1">
            <a:spLocks/>
          </p:cNvSpPr>
          <p:nvPr userDrawn="1"/>
        </p:nvSpPr>
        <p:spPr>
          <a:xfrm>
            <a:off x="914400" y="571501"/>
            <a:ext cx="15773400" cy="990600"/>
          </a:xfrm>
          <a:prstGeom prst="rect">
            <a:avLst/>
          </a:prstGeom>
        </p:spPr>
        <p:txBody>
          <a:bodyPr/>
          <a:lstStyle>
            <a:lvl1pPr algn="l" defTabSz="914400" rtl="0" eaLnBrk="1" latinLnBrk="0" hangingPunct="1">
              <a:spcBef>
                <a:spcPct val="0"/>
              </a:spcBef>
              <a:buNone/>
              <a:defRPr sz="4000" kern="1200">
                <a:solidFill>
                  <a:srgbClr val="002060"/>
                </a:solidFill>
                <a:latin typeface="+mj-lt"/>
                <a:ea typeface="+mj-ea"/>
                <a:cs typeface="+mj-cs"/>
              </a:defRPr>
            </a:lvl1pPr>
          </a:lstStyle>
          <a:p>
            <a:r>
              <a:rPr lang="en-US"/>
              <a:t>Click to edit Master title style</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14500"/>
            <a:ext cx="13944600" cy="68961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userDrawn="1"/>
        </p:nvSpPr>
        <p:spPr>
          <a:xfrm>
            <a:off x="16840200" y="8610600"/>
            <a:ext cx="1271752" cy="1676400"/>
          </a:xfrm>
          <a:prstGeom prst="rect">
            <a:avLst/>
          </a:prstGeom>
          <a:blipFill>
            <a:blip r:embed="rId2">
              <a:alphaModFix amt="5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3"/>
          <a:stretch>
            <a:fillRect/>
          </a:stretch>
        </p:blipFill>
        <p:spPr>
          <a:xfrm>
            <a:off x="0" y="0"/>
            <a:ext cx="457200" cy="10325100"/>
          </a:xfrm>
          <a:prstGeom prst="rect">
            <a:avLst/>
          </a:prstGeom>
        </p:spPr>
      </p:pic>
      <p:sp>
        <p:nvSpPr>
          <p:cNvPr id="10" name="Title 9"/>
          <p:cNvSpPr>
            <a:spLocks noGrp="1"/>
          </p:cNvSpPr>
          <p:nvPr>
            <p:ph type="title"/>
          </p:nvPr>
        </p:nvSpPr>
        <p:spPr>
          <a:xfrm>
            <a:off x="914400" y="571501"/>
            <a:ext cx="15773400" cy="990600"/>
          </a:xfrm>
          <a:prstGeom prst="rect">
            <a:avLst/>
          </a:prstGeom>
        </p:spPr>
        <p:txBody>
          <a:bodyPr/>
          <a:lstStyle>
            <a:lvl1pPr>
              <a:defRPr sz="4000">
                <a:solidFill>
                  <a:srgbClr val="002060"/>
                </a:solidFill>
              </a:defRPr>
            </a:lvl1pPr>
          </a:lstStyle>
          <a:p>
            <a:r>
              <a:rPr lang="en-US" dirty="0"/>
              <a:t>Click to edit Master title style</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4880" y="1790700"/>
            <a:ext cx="6680886" cy="6400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336280" y="1790700"/>
            <a:ext cx="6934200" cy="6400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userDrawn="1"/>
        </p:nvSpPr>
        <p:spPr>
          <a:xfrm>
            <a:off x="16840200" y="8610600"/>
            <a:ext cx="1271752" cy="1676400"/>
          </a:xfrm>
          <a:prstGeom prst="rect">
            <a:avLst/>
          </a:prstGeom>
          <a:blipFill>
            <a:blip r:embed="rId2">
              <a:alphaModFix amt="5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a:blip r:embed="rId3"/>
          <a:stretch>
            <a:fillRect/>
          </a:stretch>
        </p:blipFill>
        <p:spPr>
          <a:xfrm>
            <a:off x="0" y="0"/>
            <a:ext cx="457200" cy="10325100"/>
          </a:xfrm>
          <a:prstGeom prst="rect">
            <a:avLst/>
          </a:prstGeom>
        </p:spPr>
      </p:pic>
      <p:sp>
        <p:nvSpPr>
          <p:cNvPr id="11" name="Title 9"/>
          <p:cNvSpPr>
            <a:spLocks noGrp="1"/>
          </p:cNvSpPr>
          <p:nvPr>
            <p:ph type="title"/>
          </p:nvPr>
        </p:nvSpPr>
        <p:spPr>
          <a:xfrm>
            <a:off x="914400" y="571501"/>
            <a:ext cx="15773400" cy="990600"/>
          </a:xfrm>
          <a:prstGeom prst="rect">
            <a:avLst/>
          </a:prstGeom>
        </p:spPr>
        <p:txBody>
          <a:bodyPr/>
          <a:lstStyle>
            <a:lvl1pPr>
              <a:defRPr sz="4000">
                <a:solidFill>
                  <a:srgbClr val="002060"/>
                </a:solidFill>
              </a:defRPr>
            </a:lvl1pPr>
          </a:lstStyle>
          <a:p>
            <a:r>
              <a:rPr lang="en-US" dirty="0"/>
              <a:t>Click to edit Master title style</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22638" y="1836738"/>
            <a:ext cx="704335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24697" y="2628900"/>
            <a:ext cx="704335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userDrawn="1"/>
        </p:nvSpPr>
        <p:spPr>
          <a:xfrm>
            <a:off x="16840200" y="8610600"/>
            <a:ext cx="1271752" cy="1676400"/>
          </a:xfrm>
          <a:prstGeom prst="rect">
            <a:avLst/>
          </a:prstGeom>
          <a:blipFill>
            <a:blip r:embed="rId2">
              <a:alphaModFix amt="5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a:blip r:embed="rId3"/>
          <a:stretch>
            <a:fillRect/>
          </a:stretch>
        </p:blipFill>
        <p:spPr>
          <a:xfrm>
            <a:off x="0" y="0"/>
            <a:ext cx="457200" cy="10325100"/>
          </a:xfrm>
          <a:prstGeom prst="rect">
            <a:avLst/>
          </a:prstGeom>
        </p:spPr>
      </p:pic>
      <p:sp>
        <p:nvSpPr>
          <p:cNvPr id="13" name="Title 9"/>
          <p:cNvSpPr>
            <a:spLocks noGrp="1"/>
          </p:cNvSpPr>
          <p:nvPr>
            <p:ph type="title"/>
          </p:nvPr>
        </p:nvSpPr>
        <p:spPr>
          <a:xfrm>
            <a:off x="914400" y="571501"/>
            <a:ext cx="15773400" cy="990600"/>
          </a:xfrm>
          <a:prstGeom prst="rect">
            <a:avLst/>
          </a:prstGeom>
        </p:spPr>
        <p:txBody>
          <a:bodyPr/>
          <a:lstStyle>
            <a:lvl1pPr>
              <a:defRPr sz="4000">
                <a:solidFill>
                  <a:srgbClr val="002060"/>
                </a:solidFill>
              </a:defRPr>
            </a:lvl1pPr>
          </a:lstStyle>
          <a:p>
            <a:r>
              <a:rPr lang="en-US" dirty="0"/>
              <a:t>Click to edit Master title style</a:t>
            </a:r>
            <a:endParaRPr lang="en-GB" dirty="0"/>
          </a:p>
        </p:txBody>
      </p:sp>
      <p:sp>
        <p:nvSpPr>
          <p:cNvPr id="14" name="Text Placeholder 2"/>
          <p:cNvSpPr>
            <a:spLocks noGrp="1"/>
          </p:cNvSpPr>
          <p:nvPr>
            <p:ph type="body" idx="13"/>
          </p:nvPr>
        </p:nvSpPr>
        <p:spPr>
          <a:xfrm>
            <a:off x="8303741" y="1836738"/>
            <a:ext cx="762000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14"/>
          </p:nvPr>
        </p:nvSpPr>
        <p:spPr>
          <a:xfrm>
            <a:off x="8305800" y="2628900"/>
            <a:ext cx="76200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Rectangle 4"/>
          <p:cNvSpPr/>
          <p:nvPr userDrawn="1"/>
        </p:nvSpPr>
        <p:spPr>
          <a:xfrm>
            <a:off x="16840200" y="8610600"/>
            <a:ext cx="1271752" cy="1676400"/>
          </a:xfrm>
          <a:prstGeom prst="rect">
            <a:avLst/>
          </a:prstGeom>
          <a:blipFill>
            <a:blip r:embed="rId2">
              <a:alphaModFix amt="5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3"/>
          <a:stretch>
            <a:fillRect/>
          </a:stretch>
        </p:blipFill>
        <p:spPr>
          <a:xfrm>
            <a:off x="0" y="0"/>
            <a:ext cx="457200" cy="10325100"/>
          </a:xfrm>
          <a:prstGeom prst="rect">
            <a:avLst/>
          </a:prstGeom>
        </p:spPr>
      </p:pic>
      <p:sp>
        <p:nvSpPr>
          <p:cNvPr id="8" name="Title 9"/>
          <p:cNvSpPr>
            <a:spLocks noGrp="1"/>
          </p:cNvSpPr>
          <p:nvPr>
            <p:ph type="title"/>
          </p:nvPr>
        </p:nvSpPr>
        <p:spPr>
          <a:xfrm>
            <a:off x="914400" y="571501"/>
            <a:ext cx="15773400" cy="990600"/>
          </a:xfrm>
          <a:prstGeom prst="rect">
            <a:avLst/>
          </a:prstGeom>
        </p:spPr>
        <p:txBody>
          <a:bodyPr/>
          <a:lstStyle>
            <a:lvl1pPr>
              <a:defRPr sz="4000">
                <a:solidFill>
                  <a:srgbClr val="002060"/>
                </a:solidFill>
              </a:defRPr>
            </a:lvl1pPr>
          </a:lstStyle>
          <a:p>
            <a:r>
              <a:rPr lang="en-US" dirty="0"/>
              <a:t>Click to edit Master title style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6950" y="1591963"/>
            <a:ext cx="3008313" cy="1162050"/>
          </a:xfrm>
          <a:prstGeom prst="rect">
            <a:avLst/>
          </a:prstGeo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114800" y="1591963"/>
            <a:ext cx="111315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96950" y="27540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userDrawn="1"/>
        </p:nvSpPr>
        <p:spPr>
          <a:xfrm>
            <a:off x="16840200" y="8610600"/>
            <a:ext cx="1271752" cy="1676400"/>
          </a:xfrm>
          <a:prstGeom prst="rect">
            <a:avLst/>
          </a:prstGeom>
          <a:blipFill>
            <a:blip r:embed="rId2">
              <a:alphaModFix amt="5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a:blip r:embed="rId3"/>
          <a:stretch>
            <a:fillRect/>
          </a:stretch>
        </p:blipFill>
        <p:spPr>
          <a:xfrm>
            <a:off x="0" y="0"/>
            <a:ext cx="457200" cy="10325100"/>
          </a:xfrm>
          <a:prstGeom prst="rect">
            <a:avLst/>
          </a:prstGeom>
        </p:spPr>
      </p:pic>
      <p:sp>
        <p:nvSpPr>
          <p:cNvPr id="11" name="Title 9"/>
          <p:cNvSpPr txBox="1">
            <a:spLocks/>
          </p:cNvSpPr>
          <p:nvPr userDrawn="1"/>
        </p:nvSpPr>
        <p:spPr>
          <a:xfrm>
            <a:off x="914400" y="571501"/>
            <a:ext cx="15773400" cy="990600"/>
          </a:xfrm>
          <a:prstGeom prst="rect">
            <a:avLst/>
          </a:prstGeom>
        </p:spPr>
        <p:txBody>
          <a:bodyPr/>
          <a:lstStyle>
            <a:lvl1pPr algn="l" defTabSz="914400" rtl="0" eaLnBrk="1" latinLnBrk="0" hangingPunct="1">
              <a:spcBef>
                <a:spcPct val="0"/>
              </a:spcBef>
              <a:buNone/>
              <a:defRPr sz="4000" kern="1200">
                <a:solidFill>
                  <a:srgbClr val="002060"/>
                </a:solidFill>
                <a:latin typeface="+mj-lt"/>
                <a:ea typeface="+mj-ea"/>
                <a:cs typeface="+mj-cs"/>
              </a:defRPr>
            </a:lvl1pPr>
          </a:lstStyle>
          <a:p>
            <a:r>
              <a:rPr lang="en-US"/>
              <a:t>Click to edit Master title style</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948362"/>
            <a:ext cx="10058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066800" y="1571282"/>
            <a:ext cx="10058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066800" y="6515100"/>
            <a:ext cx="10058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userDrawn="1"/>
        </p:nvSpPr>
        <p:spPr>
          <a:xfrm>
            <a:off x="16840200" y="8610600"/>
            <a:ext cx="1271752" cy="1676400"/>
          </a:xfrm>
          <a:prstGeom prst="rect">
            <a:avLst/>
          </a:prstGeom>
          <a:blipFill>
            <a:blip r:embed="rId2">
              <a:alphaModFix amt="5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a:blip r:embed="rId3"/>
          <a:stretch>
            <a:fillRect/>
          </a:stretch>
        </p:blipFill>
        <p:spPr>
          <a:xfrm>
            <a:off x="0" y="0"/>
            <a:ext cx="457200" cy="10325100"/>
          </a:xfrm>
          <a:prstGeom prst="rect">
            <a:avLst/>
          </a:prstGeom>
        </p:spPr>
      </p:pic>
      <p:sp>
        <p:nvSpPr>
          <p:cNvPr id="11" name="Title 9"/>
          <p:cNvSpPr txBox="1">
            <a:spLocks/>
          </p:cNvSpPr>
          <p:nvPr userDrawn="1"/>
        </p:nvSpPr>
        <p:spPr>
          <a:xfrm>
            <a:off x="914400" y="571501"/>
            <a:ext cx="15773400" cy="990600"/>
          </a:xfrm>
          <a:prstGeom prst="rect">
            <a:avLst/>
          </a:prstGeom>
        </p:spPr>
        <p:txBody>
          <a:bodyPr/>
          <a:lstStyle>
            <a:lvl1pPr algn="l" defTabSz="914400" rtl="0" eaLnBrk="1" latinLnBrk="0" hangingPunct="1">
              <a:spcBef>
                <a:spcPct val="0"/>
              </a:spcBef>
              <a:buNone/>
              <a:defRPr sz="4000" kern="1200">
                <a:solidFill>
                  <a:srgbClr val="002060"/>
                </a:solidFill>
                <a:latin typeface="+mj-lt"/>
                <a:ea typeface="+mj-ea"/>
                <a:cs typeface="+mj-cs"/>
              </a:defRPr>
            </a:lvl1pPr>
          </a:lstStyle>
          <a:p>
            <a:r>
              <a:rPr lang="en-US"/>
              <a:t>Click to edit Master title style</a:t>
            </a:r>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914400" y="17907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userDrawn="1"/>
        </p:nvSpPr>
        <p:spPr>
          <a:xfrm>
            <a:off x="16840200" y="8610600"/>
            <a:ext cx="1271752" cy="1676400"/>
          </a:xfrm>
          <a:prstGeom prst="rect">
            <a:avLst/>
          </a:prstGeom>
          <a:blipFill>
            <a:blip r:embed="rId2">
              <a:alphaModFix amt="5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3"/>
          <a:stretch>
            <a:fillRect/>
          </a:stretch>
        </p:blipFill>
        <p:spPr>
          <a:xfrm>
            <a:off x="0" y="0"/>
            <a:ext cx="457200" cy="10325100"/>
          </a:xfrm>
          <a:prstGeom prst="rect">
            <a:avLst/>
          </a:prstGeom>
        </p:spPr>
      </p:pic>
      <p:sp>
        <p:nvSpPr>
          <p:cNvPr id="10" name="Title 9"/>
          <p:cNvSpPr>
            <a:spLocks noGrp="1"/>
          </p:cNvSpPr>
          <p:nvPr>
            <p:ph type="title"/>
          </p:nvPr>
        </p:nvSpPr>
        <p:spPr>
          <a:xfrm>
            <a:off x="914400" y="571501"/>
            <a:ext cx="15773400" cy="990600"/>
          </a:xfrm>
          <a:prstGeom prst="rect">
            <a:avLst/>
          </a:prstGeom>
        </p:spPr>
        <p:txBody>
          <a:bodyPr/>
          <a:lstStyle>
            <a:lvl1pPr>
              <a:defRPr sz="4000">
                <a:solidFill>
                  <a:srgbClr val="002060"/>
                </a:solidFill>
              </a:defRPr>
            </a:lvl1pPr>
          </a:lstStyle>
          <a:p>
            <a:r>
              <a:rPr lang="en-US" dirty="0"/>
              <a:t>Click to edit Master title style</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43000" y="91821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9/19/2024</a:t>
            </a:fld>
            <a:endParaRPr lang="en-US"/>
          </a:p>
        </p:txBody>
      </p:sp>
      <p:sp>
        <p:nvSpPr>
          <p:cNvPr id="5" name="Footer Placeholder 4"/>
          <p:cNvSpPr>
            <a:spLocks noGrp="1"/>
          </p:cNvSpPr>
          <p:nvPr>
            <p:ph type="ftr" sz="quarter" idx="3"/>
          </p:nvPr>
        </p:nvSpPr>
        <p:spPr>
          <a:xfrm>
            <a:off x="3810000" y="91821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39000" y="91821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p:txStyles>
    <p:titleStyle>
      <a:lvl1pPr algn="l" defTabSz="914400" rtl="0" eaLnBrk="1" latinLnBrk="0" hangingPunct="1">
        <a:spcBef>
          <a:spcPct val="0"/>
        </a:spcBef>
        <a:buNone/>
        <a:defRPr sz="44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hyperlink" Target="https://www.nhsinform.scot/healthy-living/preventing-falls" TargetMode="External"/><Relationship Id="rId2" Type="http://schemas.openxmlformats.org/officeDocument/2006/relationships/hyperlink" Target="https://services.nhslothian.scot/fallssupport/" TargetMode="Externa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hyperlink" Target="https://www.eastlothian.gov.uk/info/210678/rehabilitation_service/12310/access_to_a_better_life_in_east_lothian_abel/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726" t="24848" r="16138" b="49723"/>
          <a:stretch>
            <a:fillRect/>
          </a:stretch>
        </p:blipFill>
        <p:spPr>
          <a:xfrm>
            <a:off x="762000" y="588109"/>
            <a:ext cx="5197133" cy="2628900"/>
          </a:xfrm>
          <a:prstGeom prst="rect">
            <a:avLst/>
          </a:prstGeom>
        </p:spPr>
      </p:pic>
      <p:sp>
        <p:nvSpPr>
          <p:cNvPr id="26" name="TextBox 25"/>
          <p:cNvSpPr txBox="1"/>
          <p:nvPr/>
        </p:nvSpPr>
        <p:spPr>
          <a:xfrm>
            <a:off x="1512171" y="3695700"/>
            <a:ext cx="6031629" cy="1569660"/>
          </a:xfrm>
          <a:prstGeom prst="rect">
            <a:avLst/>
          </a:prstGeom>
          <a:noFill/>
        </p:spPr>
        <p:txBody>
          <a:bodyPr wrap="square" rtlCol="0">
            <a:spAutoFit/>
          </a:bodyPr>
          <a:lstStyle/>
          <a:p>
            <a:r>
              <a:rPr lang="en-GB" sz="4800" b="1" spc="-150" dirty="0">
                <a:solidFill>
                  <a:srgbClr val="002060"/>
                </a:solidFill>
                <a:latin typeface="+mj-lt"/>
              </a:rPr>
              <a:t>Falls Awareness &amp; Prevention </a:t>
            </a:r>
          </a:p>
        </p:txBody>
      </p:sp>
      <p:sp>
        <p:nvSpPr>
          <p:cNvPr id="28" name="Rectangle 27"/>
          <p:cNvSpPr/>
          <p:nvPr/>
        </p:nvSpPr>
        <p:spPr>
          <a:xfrm>
            <a:off x="15163801" y="6362700"/>
            <a:ext cx="3124200" cy="3924300"/>
          </a:xfrm>
          <a:prstGeom prst="rect">
            <a:avLst/>
          </a:prstGeom>
          <a:blipFill dpi="0" rotWithShape="1">
            <a:blip r:embed="rId5"/>
            <a:srcRect/>
            <a:stretch>
              <a:fillRect l="1" r="-61526" b="-51376"/>
            </a:stretch>
          </a:blipFill>
          <a:ln>
            <a:noFill/>
          </a:ln>
          <a:effectLst>
            <a:outerShdw blurRad="50800" dist="50800" dir="5400000" sx="1000" sy="1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3">
            <a:extLst>
              <a:ext uri="{FF2B5EF4-FFF2-40B4-BE49-F238E27FC236}">
                <a16:creationId xmlns:a16="http://schemas.microsoft.com/office/drawing/2014/main" id="{451605DF-52AB-E685-ABAC-D72E938A54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01800" y="342900"/>
            <a:ext cx="3429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F70A488-4AE8-67BE-3C82-5C14D0A48EDE}"/>
              </a:ext>
            </a:extLst>
          </p:cNvPr>
          <p:cNvSpPr txBox="1"/>
          <p:nvPr/>
        </p:nvSpPr>
        <p:spPr>
          <a:xfrm>
            <a:off x="901700" y="7407414"/>
            <a:ext cx="12954000" cy="523220"/>
          </a:xfrm>
          <a:prstGeom prst="rect">
            <a:avLst/>
          </a:prstGeom>
          <a:noFill/>
        </p:spPr>
        <p:txBody>
          <a:bodyPr wrap="square" rtlCol="0">
            <a:spAutoFit/>
          </a:bodyPr>
          <a:lstStyle/>
          <a:p>
            <a:endParaRPr lang="en-GB" sz="2800" b="1" spc="-150" dirty="0">
              <a:solidFill>
                <a:srgbClr val="002060"/>
              </a:solidFill>
              <a:latin typeface="+mj-lt"/>
            </a:endParaRPr>
          </a:p>
        </p:txBody>
      </p:sp>
      <p:sp>
        <p:nvSpPr>
          <p:cNvPr id="4" name="TextBox 3">
            <a:extLst>
              <a:ext uri="{FF2B5EF4-FFF2-40B4-BE49-F238E27FC236}">
                <a16:creationId xmlns:a16="http://schemas.microsoft.com/office/drawing/2014/main" id="{D873DA15-4BE7-2A6A-6818-62832600667C}"/>
              </a:ext>
            </a:extLst>
          </p:cNvPr>
          <p:cNvSpPr txBox="1"/>
          <p:nvPr/>
        </p:nvSpPr>
        <p:spPr>
          <a:xfrm>
            <a:off x="901700" y="7937027"/>
            <a:ext cx="11963400" cy="461665"/>
          </a:xfrm>
          <a:prstGeom prst="rect">
            <a:avLst/>
          </a:prstGeom>
          <a:noFill/>
        </p:spPr>
        <p:txBody>
          <a:bodyPr wrap="square" rtlCol="0">
            <a:spAutoFit/>
          </a:bodyPr>
          <a:lstStyle/>
          <a:p>
            <a:r>
              <a:rPr lang="en-GB" sz="2400" b="1" spc="-150" dirty="0">
                <a:solidFill>
                  <a:srgbClr val="002060"/>
                </a:solidFill>
                <a:latin typeface="+mj-lt"/>
              </a:rPr>
              <a:t>Date: September 2024</a:t>
            </a:r>
            <a:endParaRPr lang="en-GB" sz="2800" b="1" spc="-150" dirty="0">
              <a:solidFill>
                <a:srgbClr val="002060"/>
              </a:solidFill>
              <a:latin typeface="+mj-lt"/>
            </a:endParaRPr>
          </a:p>
        </p:txBody>
      </p:sp>
      <p:pic>
        <p:nvPicPr>
          <p:cNvPr id="6" name="Picture 5">
            <a:extLst>
              <a:ext uri="{FF2B5EF4-FFF2-40B4-BE49-F238E27FC236}">
                <a16:creationId xmlns:a16="http://schemas.microsoft.com/office/drawing/2014/main" id="{689F2231-95FC-C5AB-85C7-F641B7F0FECD}"/>
              </a:ext>
            </a:extLst>
          </p:cNvPr>
          <p:cNvPicPr>
            <a:picLocks noChangeAspect="1"/>
          </p:cNvPicPr>
          <p:nvPr/>
        </p:nvPicPr>
        <p:blipFill>
          <a:blip r:embed="rId7"/>
          <a:stretch>
            <a:fillRect/>
          </a:stretch>
        </p:blipFill>
        <p:spPr>
          <a:xfrm>
            <a:off x="12039600" y="3619500"/>
            <a:ext cx="3448982" cy="36147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Technology</a:t>
            </a:r>
          </a:p>
        </p:txBody>
      </p:sp>
      <p:sp>
        <p:nvSpPr>
          <p:cNvPr id="7" name="TextBox 6">
            <a:extLst>
              <a:ext uri="{FF2B5EF4-FFF2-40B4-BE49-F238E27FC236}">
                <a16:creationId xmlns:a16="http://schemas.microsoft.com/office/drawing/2014/main" id="{2022907C-B009-F5A6-5F46-987239CBC733}"/>
              </a:ext>
            </a:extLst>
          </p:cNvPr>
          <p:cNvSpPr txBox="1"/>
          <p:nvPr/>
        </p:nvSpPr>
        <p:spPr>
          <a:xfrm>
            <a:off x="1066800" y="1409700"/>
            <a:ext cx="15773400" cy="1569660"/>
          </a:xfrm>
          <a:prstGeom prst="rect">
            <a:avLst/>
          </a:prstGeom>
          <a:noFill/>
        </p:spPr>
        <p:txBody>
          <a:bodyPr wrap="square" rtlCol="0">
            <a:spAutoFit/>
          </a:bodyPr>
          <a:lstStyle/>
          <a:p>
            <a:r>
              <a:rPr lang="en-GB" sz="2400" b="1" dirty="0"/>
              <a:t>Technology enabled care is the use of different technologies to improve a person's outcomes. Telecare and Consumer technology  are used to support people to live safely and independently in their own home and can play an important role for those people at risk of falling.</a:t>
            </a:r>
          </a:p>
          <a:p>
            <a:endParaRPr lang="en-GB" sz="2400" b="1" dirty="0"/>
          </a:p>
        </p:txBody>
      </p:sp>
      <p:pic>
        <p:nvPicPr>
          <p:cNvPr id="9" name="Picture 8">
            <a:extLst>
              <a:ext uri="{FF2B5EF4-FFF2-40B4-BE49-F238E27FC236}">
                <a16:creationId xmlns:a16="http://schemas.microsoft.com/office/drawing/2014/main" id="{3D9EE149-8E36-F169-6C49-983664F59E9A}"/>
              </a:ext>
            </a:extLst>
          </p:cNvPr>
          <p:cNvPicPr>
            <a:picLocks noChangeAspect="1"/>
          </p:cNvPicPr>
          <p:nvPr/>
        </p:nvPicPr>
        <p:blipFill>
          <a:blip r:embed="rId2"/>
          <a:stretch>
            <a:fillRect/>
          </a:stretch>
        </p:blipFill>
        <p:spPr>
          <a:xfrm>
            <a:off x="1077686" y="2984803"/>
            <a:ext cx="2838450" cy="2571750"/>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46F85A79-FBC3-5066-92BC-BD11DA17D938}"/>
              </a:ext>
            </a:extLst>
          </p:cNvPr>
          <p:cNvSpPr txBox="1"/>
          <p:nvPr/>
        </p:nvSpPr>
        <p:spPr>
          <a:xfrm>
            <a:off x="4495800" y="2952146"/>
            <a:ext cx="12954000" cy="7017306"/>
          </a:xfrm>
          <a:prstGeom prst="rect">
            <a:avLst/>
          </a:prstGeom>
          <a:noFill/>
        </p:spPr>
        <p:txBody>
          <a:bodyPr wrap="square" rtlCol="0">
            <a:spAutoFit/>
          </a:bodyPr>
          <a:lstStyle/>
          <a:p>
            <a:r>
              <a:rPr lang="en-GB" sz="2400" b="1" dirty="0"/>
              <a:t>Telecare</a:t>
            </a:r>
          </a:p>
          <a:p>
            <a:r>
              <a:rPr lang="en-GB" sz="2400" dirty="0"/>
              <a:t>Involves provision of devices that can either be linked to a community alarm box that goes through to an alarm-receiving centre which operates 24/7, or stand-alone which links to a pager that is held by another member of the household. Devices include: </a:t>
            </a:r>
          </a:p>
          <a:p>
            <a:pPr marL="342900" indent="-342900">
              <a:buFont typeface="Arial" panose="020B0604020202020204" pitchFamily="34" charset="0"/>
              <a:buChar char="•"/>
            </a:pPr>
            <a:r>
              <a:rPr lang="en-GB" sz="2400" dirty="0"/>
              <a:t>Community alarm</a:t>
            </a:r>
          </a:p>
          <a:p>
            <a:pPr marL="342900" indent="-342900">
              <a:buFont typeface="Arial" panose="020B0604020202020204" pitchFamily="34" charset="0"/>
              <a:buChar char="•"/>
            </a:pPr>
            <a:r>
              <a:rPr lang="en-GB" sz="2400" dirty="0"/>
              <a:t>Automatic falls detector</a:t>
            </a:r>
          </a:p>
          <a:p>
            <a:pPr marL="342900" indent="-342900">
              <a:buFont typeface="Arial" panose="020B0604020202020204" pitchFamily="34" charset="0"/>
              <a:buChar char="•"/>
            </a:pPr>
            <a:r>
              <a:rPr lang="en-GB" sz="2400" dirty="0"/>
              <a:t>Bed or chair sensor	</a:t>
            </a:r>
          </a:p>
          <a:p>
            <a:pPr algn="r"/>
            <a:r>
              <a:rPr lang="en-GB" sz="2400" i="1" dirty="0"/>
              <a:t>NB. Telecare is provided by the local authority and incurs a regular charge.</a:t>
            </a:r>
          </a:p>
          <a:p>
            <a:endParaRPr lang="en-GB" sz="2400" dirty="0"/>
          </a:p>
          <a:p>
            <a:r>
              <a:rPr lang="en-GB" sz="2400" b="1" dirty="0"/>
              <a:t>	Smart TEC (consumer technology)</a:t>
            </a:r>
          </a:p>
          <a:p>
            <a:pPr lvl="2"/>
            <a:r>
              <a:rPr lang="en-GB" sz="2400" dirty="0"/>
              <a:t>Used creatively, these devices can assist people to remain as active and independent as possible, may prevent falls and help people communicate with their friends and family.  Devices include:</a:t>
            </a:r>
          </a:p>
          <a:p>
            <a:pPr marL="1257300" lvl="2" indent="-342900">
              <a:buFont typeface="Arial" panose="020B0604020202020204" pitchFamily="34" charset="0"/>
              <a:buChar char="•"/>
            </a:pPr>
            <a:r>
              <a:rPr lang="en-GB" sz="2400" dirty="0"/>
              <a:t>Lighting</a:t>
            </a:r>
          </a:p>
          <a:p>
            <a:pPr marL="1257300" lvl="2" indent="-342900">
              <a:buFont typeface="Arial" panose="020B0604020202020204" pitchFamily="34" charset="0"/>
              <a:buChar char="•"/>
            </a:pPr>
            <a:r>
              <a:rPr lang="en-GB" sz="2400" dirty="0"/>
              <a:t>Smart speakers</a:t>
            </a:r>
          </a:p>
          <a:p>
            <a:pPr marL="1257300" lvl="2" indent="-342900">
              <a:buFont typeface="Arial" panose="020B0604020202020204" pitchFamily="34" charset="0"/>
              <a:buChar char="•"/>
            </a:pPr>
            <a:r>
              <a:rPr lang="en-GB" sz="2400" dirty="0"/>
              <a:t>Smart watches</a:t>
            </a:r>
          </a:p>
          <a:p>
            <a:pPr marL="1257300" lvl="2" indent="-342900">
              <a:buFont typeface="Arial" panose="020B0604020202020204" pitchFamily="34" charset="0"/>
              <a:buChar char="•"/>
            </a:pPr>
            <a:r>
              <a:rPr lang="en-GB" sz="2400" dirty="0"/>
              <a:t>Medication reminders</a:t>
            </a:r>
          </a:p>
          <a:p>
            <a:pPr marL="1257300" lvl="2" indent="-342900">
              <a:buFont typeface="Arial" panose="020B0604020202020204" pitchFamily="34" charset="0"/>
              <a:buChar char="•"/>
            </a:pPr>
            <a:r>
              <a:rPr lang="en-GB" sz="2400" dirty="0"/>
              <a:t>Lifestyle monitoring	</a:t>
            </a:r>
          </a:p>
          <a:p>
            <a:endParaRPr lang="en-GB" dirty="0"/>
          </a:p>
        </p:txBody>
      </p:sp>
      <p:pic>
        <p:nvPicPr>
          <p:cNvPr id="11" name="Picture 10">
            <a:extLst>
              <a:ext uri="{FF2B5EF4-FFF2-40B4-BE49-F238E27FC236}">
                <a16:creationId xmlns:a16="http://schemas.microsoft.com/office/drawing/2014/main" id="{87339A55-C31B-2E0E-D456-D6508982AF30}"/>
              </a:ext>
            </a:extLst>
          </p:cNvPr>
          <p:cNvPicPr>
            <a:picLocks noChangeAspect="1"/>
          </p:cNvPicPr>
          <p:nvPr/>
        </p:nvPicPr>
        <p:blipFill>
          <a:blip r:embed="rId3"/>
          <a:stretch>
            <a:fillRect/>
          </a:stretch>
        </p:blipFill>
        <p:spPr>
          <a:xfrm>
            <a:off x="838200" y="6946598"/>
            <a:ext cx="4259036" cy="23957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1572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729524-BE52-A3B6-396A-3E7543FBBEBC}"/>
              </a:ext>
            </a:extLst>
          </p:cNvPr>
          <p:cNvPicPr>
            <a:picLocks noChangeAspect="1"/>
          </p:cNvPicPr>
          <p:nvPr/>
        </p:nvPicPr>
        <p:blipFill>
          <a:blip r:embed="rId3">
            <a:alphaModFix amt="20000"/>
          </a:blip>
          <a:stretch>
            <a:fillRect/>
          </a:stretch>
        </p:blipFill>
        <p:spPr>
          <a:xfrm>
            <a:off x="609600" y="2264033"/>
            <a:ext cx="17662071" cy="8022967"/>
          </a:xfrm>
          <a:prstGeom prst="rect">
            <a:avLst/>
          </a:prstGeom>
        </p:spPr>
      </p:pic>
      <p:sp>
        <p:nvSpPr>
          <p:cNvPr id="2" name="Title 1"/>
          <p:cNvSpPr>
            <a:spLocks noGrp="1"/>
          </p:cNvSpPr>
          <p:nvPr>
            <p:ph type="title"/>
          </p:nvPr>
        </p:nvSpPr>
        <p:spPr/>
        <p:txBody>
          <a:bodyPr/>
          <a:lstStyle/>
          <a:p>
            <a:r>
              <a:rPr lang="en-GB" dirty="0"/>
              <a:t>Keeping Active</a:t>
            </a:r>
          </a:p>
        </p:txBody>
      </p:sp>
      <p:sp>
        <p:nvSpPr>
          <p:cNvPr id="4" name="TextBox 3">
            <a:extLst>
              <a:ext uri="{FF2B5EF4-FFF2-40B4-BE49-F238E27FC236}">
                <a16:creationId xmlns:a16="http://schemas.microsoft.com/office/drawing/2014/main" id="{7F4DB891-3E19-3C3A-B748-203014B10CEE}"/>
              </a:ext>
            </a:extLst>
          </p:cNvPr>
          <p:cNvSpPr txBox="1"/>
          <p:nvPr/>
        </p:nvSpPr>
        <p:spPr>
          <a:xfrm>
            <a:off x="1219200" y="1409700"/>
            <a:ext cx="16459200" cy="8894743"/>
          </a:xfrm>
          <a:prstGeom prst="rect">
            <a:avLst/>
          </a:prstGeom>
          <a:noFill/>
        </p:spPr>
        <p:txBody>
          <a:bodyPr wrap="square">
            <a:spAutoFit/>
          </a:bodyPr>
          <a:lstStyle/>
          <a:p>
            <a:r>
              <a:rPr lang="en-GB" sz="2400" dirty="0"/>
              <a:t>Keeping active and taking regular exercise has many benefits, even if you’ve been inactive for years. At any age, regular exercise helps to strengthen muscles and can improve your balance, stamina and flexibility, reducing your risk of falling and experiencing a serious injury if you do. Active people are also more likely to have better mood, be less anxious, have better memory, sleep better and have more social contacts.</a:t>
            </a:r>
          </a:p>
          <a:p>
            <a:endParaRPr lang="en-GB" sz="2400" dirty="0"/>
          </a:p>
          <a:p>
            <a:r>
              <a:rPr lang="en-GB" sz="2400" b="1" dirty="0"/>
              <a:t>After a fall, many people become less active and stop going out. This can make matters worse – you can lose confidence and become weaker and more unsteady on your feet. If you’ve had a fall, it’s even more important that you stay active, and do this safely.</a:t>
            </a:r>
          </a:p>
          <a:p>
            <a:endParaRPr lang="en-GB" sz="2400" dirty="0"/>
          </a:p>
          <a:p>
            <a:r>
              <a:rPr lang="en-GB" sz="2400" dirty="0"/>
              <a:t>What can I do?</a:t>
            </a:r>
          </a:p>
          <a:p>
            <a:pPr marL="800100" lvl="1" indent="-342900">
              <a:lnSpc>
                <a:spcPct val="150000"/>
              </a:lnSpc>
              <a:buFont typeface="Wingdings" panose="05000000000000000000" pitchFamily="2" charset="2"/>
              <a:buChar char="Ø"/>
            </a:pPr>
            <a:r>
              <a:rPr lang="en-GB" sz="2400" dirty="0"/>
              <a:t>Be active every day – sit less, move more!</a:t>
            </a:r>
          </a:p>
          <a:p>
            <a:pPr marL="800100" lvl="1" indent="-342900">
              <a:lnSpc>
                <a:spcPct val="150000"/>
              </a:lnSpc>
              <a:buFont typeface="Wingdings" panose="05000000000000000000" pitchFamily="2" charset="2"/>
              <a:buChar char="Ø"/>
            </a:pPr>
            <a:r>
              <a:rPr lang="en-GB" sz="2400" dirty="0"/>
              <a:t>Aim for 150 minutes of physical activity each week, with daily activities such as walking, stair climbing, and housework all  contributing </a:t>
            </a:r>
          </a:p>
          <a:p>
            <a:pPr marL="800100" lvl="1" indent="-342900">
              <a:lnSpc>
                <a:spcPct val="150000"/>
              </a:lnSpc>
              <a:buFont typeface="Wingdings" panose="05000000000000000000" pitchFamily="2" charset="2"/>
              <a:buChar char="Ø"/>
            </a:pPr>
            <a:r>
              <a:rPr lang="en-GB" sz="2400" dirty="0"/>
              <a:t>Muscle-strengthening and balance exercises twice a week (you need to keep doing falls prevention exercises long term for them to be effective)</a:t>
            </a:r>
          </a:p>
          <a:p>
            <a:pPr marL="800100" lvl="1" indent="-342900">
              <a:buFont typeface="Wingdings" panose="05000000000000000000" pitchFamily="2" charset="2"/>
              <a:buChar char="Ø"/>
            </a:pPr>
            <a:endParaRPr lang="en-GB" sz="2400" dirty="0"/>
          </a:p>
          <a:p>
            <a:endParaRPr lang="en-GB" sz="2400" dirty="0"/>
          </a:p>
          <a:p>
            <a:endParaRPr lang="en-GB" sz="2400" dirty="0"/>
          </a:p>
          <a:p>
            <a:pPr algn="ctr"/>
            <a:r>
              <a:rPr lang="en-GB" sz="3200" b="1" dirty="0"/>
              <a:t>In 3 months, 65+ year olds can rejuvenate 20 years of lost strength!</a:t>
            </a:r>
          </a:p>
          <a:p>
            <a:endParaRPr lang="en-GB" sz="2400" dirty="0"/>
          </a:p>
          <a:p>
            <a:endParaRPr lang="en-GB" sz="2400" dirty="0"/>
          </a:p>
        </p:txBody>
      </p:sp>
    </p:spTree>
    <p:extLst>
      <p:ext uri="{BB962C8B-B14F-4D97-AF65-F5344CB8AC3E}">
        <p14:creationId xmlns:p14="http://schemas.microsoft.com/office/powerpoint/2010/main" val="3437773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Aids &amp; Equipment</a:t>
            </a:r>
          </a:p>
        </p:txBody>
      </p:sp>
      <p:sp>
        <p:nvSpPr>
          <p:cNvPr id="4" name="TextBox 3">
            <a:extLst>
              <a:ext uri="{FF2B5EF4-FFF2-40B4-BE49-F238E27FC236}">
                <a16:creationId xmlns:a16="http://schemas.microsoft.com/office/drawing/2014/main" id="{2DC61124-B4BC-C1C3-B5AA-F2EE4CE19EBD}"/>
              </a:ext>
            </a:extLst>
          </p:cNvPr>
          <p:cNvSpPr txBox="1"/>
          <p:nvPr/>
        </p:nvSpPr>
        <p:spPr>
          <a:xfrm>
            <a:off x="914400" y="1567544"/>
            <a:ext cx="10744200" cy="2677656"/>
          </a:xfrm>
          <a:prstGeom prst="rect">
            <a:avLst/>
          </a:prstGeom>
          <a:noFill/>
        </p:spPr>
        <p:txBody>
          <a:bodyPr wrap="square">
            <a:spAutoFit/>
          </a:bodyPr>
          <a:lstStyle/>
          <a:p>
            <a:r>
              <a:rPr lang="en-GB" sz="2400" dirty="0"/>
              <a:t>As we age, changes in our body can affect the way we move, which can contribute to your risk of falling, increasing the likelihood of a trip or loss of balance.</a:t>
            </a:r>
          </a:p>
          <a:p>
            <a:endParaRPr lang="en-GB" sz="2400" dirty="0"/>
          </a:p>
          <a:p>
            <a:endParaRPr lang="en-GB" sz="2400" dirty="0"/>
          </a:p>
          <a:p>
            <a:r>
              <a:rPr lang="en-GB" sz="2400" dirty="0"/>
              <a:t>If you require support when moving around, such as a walking aid, or equipment to support with functional tasks, always ensure they are:</a:t>
            </a:r>
          </a:p>
          <a:p>
            <a:endParaRPr lang="en-GB" sz="2400" dirty="0"/>
          </a:p>
        </p:txBody>
      </p:sp>
      <p:sp>
        <p:nvSpPr>
          <p:cNvPr id="3" name="Title 1">
            <a:extLst>
              <a:ext uri="{FF2B5EF4-FFF2-40B4-BE49-F238E27FC236}">
                <a16:creationId xmlns:a16="http://schemas.microsoft.com/office/drawing/2014/main" id="{54144A30-56E1-0215-A20C-E0AC71C06547}"/>
              </a:ext>
            </a:extLst>
          </p:cNvPr>
          <p:cNvSpPr txBox="1">
            <a:spLocks/>
          </p:cNvSpPr>
          <p:nvPr/>
        </p:nvSpPr>
        <p:spPr>
          <a:xfrm>
            <a:off x="3026419" y="5628460"/>
            <a:ext cx="13273970" cy="990600"/>
          </a:xfrm>
          <a:prstGeom prst="rect">
            <a:avLst/>
          </a:prstGeom>
        </p:spPr>
        <p:txBody>
          <a:bodyPr/>
          <a:lstStyle>
            <a:lvl1pPr algn="l" defTabSz="914400" rtl="0" eaLnBrk="1" latinLnBrk="0" hangingPunct="1">
              <a:spcBef>
                <a:spcPct val="0"/>
              </a:spcBef>
              <a:buNone/>
              <a:defRPr sz="4000" kern="1200">
                <a:solidFill>
                  <a:srgbClr val="002060"/>
                </a:solidFill>
                <a:latin typeface="+mj-lt"/>
                <a:ea typeface="+mj-ea"/>
                <a:cs typeface="+mj-cs"/>
              </a:defRPr>
            </a:lvl1pPr>
          </a:lstStyle>
          <a:p>
            <a:r>
              <a:rPr lang="en-GB" dirty="0"/>
              <a:t>Continence</a:t>
            </a:r>
          </a:p>
        </p:txBody>
      </p:sp>
      <p:grpSp>
        <p:nvGrpSpPr>
          <p:cNvPr id="9" name="Group 8">
            <a:extLst>
              <a:ext uri="{FF2B5EF4-FFF2-40B4-BE49-F238E27FC236}">
                <a16:creationId xmlns:a16="http://schemas.microsoft.com/office/drawing/2014/main" id="{BBC3C7ED-4209-0E35-9BA0-6B2581269562}"/>
              </a:ext>
            </a:extLst>
          </p:cNvPr>
          <p:cNvGrpSpPr/>
          <p:nvPr/>
        </p:nvGrpSpPr>
        <p:grpSpPr>
          <a:xfrm>
            <a:off x="11603893" y="678787"/>
            <a:ext cx="5458590" cy="5387236"/>
            <a:chOff x="11424584" y="1921568"/>
            <a:chExt cx="5458590" cy="5387236"/>
          </a:xfrm>
        </p:grpSpPr>
        <p:pic>
          <p:nvPicPr>
            <p:cNvPr id="7" name="Picture 6">
              <a:extLst>
                <a:ext uri="{FF2B5EF4-FFF2-40B4-BE49-F238E27FC236}">
                  <a16:creationId xmlns:a16="http://schemas.microsoft.com/office/drawing/2014/main" id="{4FB7E9D1-7C94-33C2-097C-C55F871B2BF5}"/>
                </a:ext>
              </a:extLst>
            </p:cNvPr>
            <p:cNvPicPr>
              <a:picLocks noChangeAspect="1"/>
            </p:cNvPicPr>
            <p:nvPr/>
          </p:nvPicPr>
          <p:blipFill>
            <a:blip r:embed="rId2"/>
            <a:stretch>
              <a:fillRect/>
            </a:stretch>
          </p:blipFill>
          <p:spPr>
            <a:xfrm rot="990058">
              <a:off x="11424584" y="1921568"/>
              <a:ext cx="5458590" cy="5387236"/>
            </a:xfrm>
            <a:prstGeom prst="rect">
              <a:avLst/>
            </a:prstGeom>
          </p:spPr>
        </p:pic>
        <p:sp>
          <p:nvSpPr>
            <p:cNvPr id="8" name="TextBox 7">
              <a:extLst>
                <a:ext uri="{FF2B5EF4-FFF2-40B4-BE49-F238E27FC236}">
                  <a16:creationId xmlns:a16="http://schemas.microsoft.com/office/drawing/2014/main" id="{412DE98B-E2F6-89F7-13A7-393A81C5B2F9}"/>
                </a:ext>
              </a:extLst>
            </p:cNvPr>
            <p:cNvSpPr txBox="1"/>
            <p:nvPr/>
          </p:nvSpPr>
          <p:spPr>
            <a:xfrm rot="1037953">
              <a:off x="11776601" y="3579632"/>
              <a:ext cx="4572000" cy="2585323"/>
            </a:xfrm>
            <a:prstGeom prst="rect">
              <a:avLst/>
            </a:prstGeom>
            <a:noFill/>
          </p:spPr>
          <p:txBody>
            <a:bodyPr wrap="square" rtlCol="0">
              <a:spAutoFit/>
            </a:bodyPr>
            <a:lstStyle/>
            <a:p>
              <a:pPr marL="800100" lvl="1" indent="-342900">
                <a:buFont typeface="Wingdings" panose="05000000000000000000" pitchFamily="2" charset="2"/>
                <a:buChar char="ü"/>
              </a:pPr>
              <a:r>
                <a:rPr lang="en-GB" sz="2400" dirty="0">
                  <a:latin typeface="Ink Free" panose="03080402000500000000" pitchFamily="66" charset="0"/>
                </a:rPr>
                <a:t>Matched to your needs</a:t>
              </a:r>
            </a:p>
            <a:p>
              <a:pPr marL="800100" lvl="1" indent="-342900">
                <a:buFont typeface="Wingdings" panose="05000000000000000000" pitchFamily="2" charset="2"/>
                <a:buChar char="ü"/>
              </a:pPr>
              <a:r>
                <a:rPr lang="en-GB" sz="2400" dirty="0">
                  <a:latin typeface="Ink Free" panose="03080402000500000000" pitchFamily="66" charset="0"/>
                </a:rPr>
                <a:t>Fitted especially for you</a:t>
              </a:r>
            </a:p>
            <a:p>
              <a:pPr marL="800100" lvl="1" indent="-342900">
                <a:buFont typeface="Wingdings" panose="05000000000000000000" pitchFamily="2" charset="2"/>
                <a:buChar char="ü"/>
              </a:pPr>
              <a:r>
                <a:rPr lang="en-GB" sz="2400" dirty="0">
                  <a:latin typeface="Ink Free" panose="03080402000500000000" pitchFamily="66" charset="0"/>
                </a:rPr>
                <a:t>Regularly maintained, serviced and repaired</a:t>
              </a:r>
            </a:p>
            <a:p>
              <a:pPr marL="800100" lvl="1" indent="-342900">
                <a:buFont typeface="Wingdings" panose="05000000000000000000" pitchFamily="2" charset="2"/>
                <a:buChar char="ü"/>
              </a:pPr>
              <a:r>
                <a:rPr lang="en-GB" sz="2400" dirty="0">
                  <a:latin typeface="Ink Free" panose="03080402000500000000" pitchFamily="66" charset="0"/>
                </a:rPr>
                <a:t>Safe to use in your home environment</a:t>
              </a:r>
            </a:p>
            <a:p>
              <a:endParaRPr lang="en-GB" dirty="0">
                <a:latin typeface="Ink Free" panose="03080402000500000000" pitchFamily="66" charset="0"/>
              </a:endParaRPr>
            </a:p>
          </p:txBody>
        </p:sp>
      </p:grpSp>
      <p:sp>
        <p:nvSpPr>
          <p:cNvPr id="10" name="TextBox 9">
            <a:extLst>
              <a:ext uri="{FF2B5EF4-FFF2-40B4-BE49-F238E27FC236}">
                <a16:creationId xmlns:a16="http://schemas.microsoft.com/office/drawing/2014/main" id="{1D69F114-B6C3-EBE3-AD68-245C8044F03E}"/>
              </a:ext>
            </a:extLst>
          </p:cNvPr>
          <p:cNvSpPr txBox="1"/>
          <p:nvPr/>
        </p:nvSpPr>
        <p:spPr>
          <a:xfrm>
            <a:off x="3026419" y="6540644"/>
            <a:ext cx="13782471" cy="3174395"/>
          </a:xfrm>
          <a:prstGeom prst="rect">
            <a:avLst/>
          </a:prstGeom>
          <a:noFill/>
        </p:spPr>
        <p:txBody>
          <a:bodyPr wrap="square" rtlCol="0">
            <a:spAutoFit/>
          </a:bodyPr>
          <a:lstStyle/>
          <a:p>
            <a:r>
              <a:rPr lang="en-GB" sz="2400" dirty="0"/>
              <a:t>Incontinence can often lead to increased falls, due to:</a:t>
            </a:r>
          </a:p>
          <a:p>
            <a:pPr marL="742950" lvl="1" indent="-285750">
              <a:lnSpc>
                <a:spcPct val="150000"/>
              </a:lnSpc>
              <a:buFont typeface="Arial" panose="020B0604020202020204" pitchFamily="34" charset="0"/>
              <a:buChar char="•"/>
            </a:pPr>
            <a:r>
              <a:rPr lang="en-GB" sz="2400" dirty="0"/>
              <a:t>Urgency causing people to rush and be less safety conscious</a:t>
            </a:r>
          </a:p>
          <a:p>
            <a:pPr marL="742950" lvl="1" indent="-285750">
              <a:lnSpc>
                <a:spcPct val="150000"/>
              </a:lnSpc>
              <a:buFont typeface="Arial" panose="020B0604020202020204" pitchFamily="34" charset="0"/>
              <a:buChar char="•"/>
            </a:pPr>
            <a:r>
              <a:rPr lang="en-GB" sz="2400" dirty="0"/>
              <a:t>Alter walking patterns to avoid leaking</a:t>
            </a:r>
          </a:p>
          <a:p>
            <a:pPr marL="742950" lvl="1" indent="-285750">
              <a:lnSpc>
                <a:spcPct val="150000"/>
              </a:lnSpc>
              <a:buFont typeface="Arial" panose="020B0604020202020204" pitchFamily="34" charset="0"/>
              <a:buChar char="•"/>
            </a:pPr>
            <a:r>
              <a:rPr lang="en-GB" sz="2400" dirty="0"/>
              <a:t>Social isolation, resulting in deconditioning</a:t>
            </a:r>
          </a:p>
          <a:p>
            <a:pPr marL="742950" lvl="1" indent="-285750">
              <a:lnSpc>
                <a:spcPct val="150000"/>
              </a:lnSpc>
              <a:buFont typeface="Arial" panose="020B0604020202020204" pitchFamily="34" charset="0"/>
              <a:buChar char="•"/>
            </a:pPr>
            <a:r>
              <a:rPr lang="en-GB" sz="2400" dirty="0"/>
              <a:t>Increased voiding overnight in dark environments or when you are drowsy</a:t>
            </a:r>
          </a:p>
          <a:p>
            <a:pPr marL="742950" lvl="1" indent="-285750">
              <a:lnSpc>
                <a:spcPct val="150000"/>
              </a:lnSpc>
              <a:buFont typeface="Arial" panose="020B0604020202020204" pitchFamily="34" charset="0"/>
              <a:buChar char="•"/>
            </a:pPr>
            <a:r>
              <a:rPr lang="en-GB" sz="2400" dirty="0"/>
              <a:t>Reduced fluid intake, resulting in dehydration and exacerbation of urinary incontinence symptoms</a:t>
            </a:r>
          </a:p>
        </p:txBody>
      </p:sp>
      <p:pic>
        <p:nvPicPr>
          <p:cNvPr id="11" name="Picture 10">
            <a:extLst>
              <a:ext uri="{FF2B5EF4-FFF2-40B4-BE49-F238E27FC236}">
                <a16:creationId xmlns:a16="http://schemas.microsoft.com/office/drawing/2014/main" id="{6A4BB204-8231-1F23-5CEA-310B3E4F2613}"/>
              </a:ext>
            </a:extLst>
          </p:cNvPr>
          <p:cNvPicPr>
            <a:picLocks noChangeAspect="1"/>
          </p:cNvPicPr>
          <p:nvPr/>
        </p:nvPicPr>
        <p:blipFill rotWithShape="1">
          <a:blip r:embed="rId3"/>
          <a:srcRect l="2743" t="19055" r="50000" b="21638"/>
          <a:stretch/>
        </p:blipFill>
        <p:spPr>
          <a:xfrm>
            <a:off x="740420" y="6896100"/>
            <a:ext cx="2133600" cy="2677657"/>
          </a:xfrm>
          <a:prstGeom prst="rect">
            <a:avLst/>
          </a:prstGeom>
        </p:spPr>
      </p:pic>
      <p:pic>
        <p:nvPicPr>
          <p:cNvPr id="12" name="Picture 11">
            <a:extLst>
              <a:ext uri="{FF2B5EF4-FFF2-40B4-BE49-F238E27FC236}">
                <a16:creationId xmlns:a16="http://schemas.microsoft.com/office/drawing/2014/main" id="{42A25379-057C-84C5-0D38-60E303943380}"/>
              </a:ext>
            </a:extLst>
          </p:cNvPr>
          <p:cNvPicPr>
            <a:picLocks noChangeAspect="1"/>
          </p:cNvPicPr>
          <p:nvPr/>
        </p:nvPicPr>
        <p:blipFill rotWithShape="1">
          <a:blip r:embed="rId3"/>
          <a:srcRect l="63502" t="36498" r="1055" b="22947"/>
          <a:stretch/>
        </p:blipFill>
        <p:spPr>
          <a:xfrm>
            <a:off x="14861719" y="7514915"/>
            <a:ext cx="1600201" cy="1830972"/>
          </a:xfrm>
          <a:prstGeom prst="rect">
            <a:avLst/>
          </a:prstGeom>
        </p:spPr>
      </p:pic>
    </p:spTree>
    <p:extLst>
      <p:ext uri="{BB962C8B-B14F-4D97-AF65-F5344CB8AC3E}">
        <p14:creationId xmlns:p14="http://schemas.microsoft.com/office/powerpoint/2010/main" val="2434472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21511D-4F01-89B0-91E2-2AC1B5F7CB71}"/>
              </a:ext>
            </a:extLst>
          </p:cNvPr>
          <p:cNvSpPr txBox="1"/>
          <p:nvPr/>
        </p:nvSpPr>
        <p:spPr>
          <a:xfrm>
            <a:off x="944880" y="1790700"/>
            <a:ext cx="10408920" cy="8077200"/>
          </a:xfrm>
          <a:prstGeom prst="rect">
            <a:avLst/>
          </a:prstGeom>
        </p:spPr>
        <p:txBody>
          <a:bodyPr rtlCol="0">
            <a:normAutofit fontScale="92500" lnSpcReduction="20000"/>
          </a:bodyPr>
          <a:lstStyle/>
          <a:p>
            <a:pPr>
              <a:lnSpc>
                <a:spcPct val="90000"/>
              </a:lnSpc>
              <a:spcBef>
                <a:spcPct val="20000"/>
              </a:spcBef>
            </a:pPr>
            <a:r>
              <a:rPr lang="en-US" sz="2600" dirty="0"/>
              <a:t>Having fears about falling in later life is very common and often distressing. It can limit your life in many ways</a:t>
            </a:r>
          </a:p>
          <a:p>
            <a:pPr marL="342900" lvl="1" indent="-342900">
              <a:lnSpc>
                <a:spcPct val="90000"/>
              </a:lnSpc>
              <a:spcBef>
                <a:spcPct val="20000"/>
              </a:spcBef>
              <a:buFont typeface="Arial" pitchFamily="34" charset="0"/>
              <a:buChar char="•"/>
            </a:pPr>
            <a:r>
              <a:rPr lang="en-US" sz="2600" dirty="0"/>
              <a:t>leave you feeling shaken up and more cautious, act in ways that help you feel safer </a:t>
            </a:r>
          </a:p>
          <a:p>
            <a:pPr marL="342900" lvl="1" indent="-342900">
              <a:lnSpc>
                <a:spcPct val="90000"/>
              </a:lnSpc>
              <a:spcBef>
                <a:spcPct val="20000"/>
              </a:spcBef>
              <a:buFont typeface="Arial" pitchFamily="34" charset="0"/>
              <a:buChar char="•"/>
            </a:pPr>
            <a:r>
              <a:rPr lang="en-US" sz="2600" dirty="0"/>
              <a:t>make you feel like you don’t have any control in how you feel and that nothing can be done to change your situation</a:t>
            </a:r>
          </a:p>
          <a:p>
            <a:pPr marL="342900" lvl="1" indent="-342900">
              <a:lnSpc>
                <a:spcPct val="90000"/>
              </a:lnSpc>
              <a:spcBef>
                <a:spcPct val="20000"/>
              </a:spcBef>
              <a:buFont typeface="Arial" pitchFamily="34" charset="0"/>
              <a:buChar char="•"/>
            </a:pPr>
            <a:r>
              <a:rPr lang="en-US" sz="2600" dirty="0"/>
              <a:t>may be embarrassed or fear losing your independence if you tell someone your concerns</a:t>
            </a:r>
          </a:p>
          <a:p>
            <a:pPr marL="342900" lvl="1" indent="-342900">
              <a:lnSpc>
                <a:spcPct val="90000"/>
              </a:lnSpc>
              <a:spcBef>
                <a:spcPct val="20000"/>
              </a:spcBef>
              <a:buFont typeface="Arial" pitchFamily="34" charset="0"/>
              <a:buChar char="•"/>
            </a:pPr>
            <a:r>
              <a:rPr lang="en-US" sz="2600" dirty="0"/>
              <a:t>might stop doing things and lose confidence in your abilities, making life difficult/less enjoyable and lead to low mood and depression</a:t>
            </a:r>
          </a:p>
          <a:p>
            <a:pPr marL="342900" indent="-342900">
              <a:lnSpc>
                <a:spcPct val="90000"/>
              </a:lnSpc>
              <a:spcBef>
                <a:spcPct val="20000"/>
              </a:spcBef>
              <a:buFont typeface="Arial" pitchFamily="34" charset="0"/>
              <a:buChar char="•"/>
            </a:pPr>
            <a:endParaRPr lang="en-US" sz="2600" dirty="0"/>
          </a:p>
          <a:p>
            <a:pPr>
              <a:lnSpc>
                <a:spcPct val="90000"/>
              </a:lnSpc>
              <a:spcBef>
                <a:spcPct val="20000"/>
              </a:spcBef>
            </a:pPr>
            <a:r>
              <a:rPr lang="en-US" sz="2600" b="1" dirty="0"/>
              <a:t>A mild level of anxiety is very common and can often be seen as a normal part of life. However, some people have very strong and constant anxiety and panicky feelings about falling. Dealing with anxiety can help to improve your mobility, confidence and quality of life. </a:t>
            </a:r>
          </a:p>
          <a:p>
            <a:pPr>
              <a:lnSpc>
                <a:spcPct val="90000"/>
              </a:lnSpc>
              <a:spcBef>
                <a:spcPct val="20000"/>
              </a:spcBef>
            </a:pPr>
            <a:endParaRPr lang="en-US" sz="2600" dirty="0"/>
          </a:p>
          <a:p>
            <a:pPr marL="342900" indent="-342900">
              <a:lnSpc>
                <a:spcPct val="90000"/>
              </a:lnSpc>
              <a:spcBef>
                <a:spcPct val="20000"/>
              </a:spcBef>
              <a:buFont typeface="Arial" pitchFamily="34" charset="0"/>
              <a:buChar char="•"/>
            </a:pPr>
            <a:endParaRPr lang="en-US" sz="2600" dirty="0"/>
          </a:p>
          <a:p>
            <a:pPr>
              <a:lnSpc>
                <a:spcPct val="90000"/>
              </a:lnSpc>
              <a:spcBef>
                <a:spcPct val="20000"/>
              </a:spcBef>
            </a:pPr>
            <a:r>
              <a:rPr lang="en-US" sz="2600" b="1" i="1" dirty="0"/>
              <a:t>What can I do?</a:t>
            </a:r>
          </a:p>
          <a:p>
            <a:pPr marL="800100" lvl="2" indent="-342900">
              <a:lnSpc>
                <a:spcPct val="90000"/>
              </a:lnSpc>
              <a:spcBef>
                <a:spcPct val="20000"/>
              </a:spcBef>
              <a:buFont typeface="Wingdings" panose="05000000000000000000" pitchFamily="2" charset="2"/>
              <a:buChar char="ü"/>
            </a:pPr>
            <a:r>
              <a:rPr lang="en-US" sz="2600" dirty="0"/>
              <a:t>identify why you’re falling and take action to reduce risk</a:t>
            </a:r>
          </a:p>
          <a:p>
            <a:pPr marL="800100" lvl="2" indent="-342900">
              <a:lnSpc>
                <a:spcPct val="90000"/>
              </a:lnSpc>
              <a:spcBef>
                <a:spcPct val="20000"/>
              </a:spcBef>
              <a:buFont typeface="Wingdings" panose="05000000000000000000" pitchFamily="2" charset="2"/>
              <a:buChar char="ü"/>
            </a:pPr>
            <a:r>
              <a:rPr lang="en-US" sz="2600" dirty="0"/>
              <a:t>make a plan for getting help if you should fall</a:t>
            </a:r>
          </a:p>
          <a:p>
            <a:pPr marL="800100" lvl="2" indent="-342900">
              <a:lnSpc>
                <a:spcPct val="90000"/>
              </a:lnSpc>
              <a:spcBef>
                <a:spcPct val="20000"/>
              </a:spcBef>
              <a:buFont typeface="Wingdings" panose="05000000000000000000" pitchFamily="2" charset="2"/>
              <a:buChar char="ü"/>
            </a:pPr>
            <a:r>
              <a:rPr lang="en-US" sz="2600" dirty="0"/>
              <a:t>talk to someone about your fears and anxiety</a:t>
            </a:r>
          </a:p>
          <a:p>
            <a:pPr marL="800100" lvl="2" indent="-342900">
              <a:lnSpc>
                <a:spcPct val="90000"/>
              </a:lnSpc>
              <a:spcBef>
                <a:spcPct val="20000"/>
              </a:spcBef>
              <a:buFont typeface="Wingdings" panose="05000000000000000000" pitchFamily="2" charset="2"/>
              <a:buChar char="ü"/>
            </a:pPr>
            <a:r>
              <a:rPr lang="en-US" sz="2600" dirty="0"/>
              <a:t>set small achievable goals to help you feel more confident again</a:t>
            </a:r>
          </a:p>
          <a:p>
            <a:pPr marL="800100" lvl="2" indent="-342900">
              <a:lnSpc>
                <a:spcPct val="90000"/>
              </a:lnSpc>
              <a:spcBef>
                <a:spcPct val="20000"/>
              </a:spcBef>
              <a:buFont typeface="Wingdings" panose="05000000000000000000" pitchFamily="2" charset="2"/>
              <a:buChar char="ü"/>
            </a:pPr>
            <a:r>
              <a:rPr lang="en-US" sz="2600" dirty="0"/>
              <a:t>challenge any negative thoughts </a:t>
            </a:r>
          </a:p>
          <a:p>
            <a:pPr marL="800100" lvl="2" indent="-342900">
              <a:lnSpc>
                <a:spcPct val="90000"/>
              </a:lnSpc>
              <a:spcBef>
                <a:spcPct val="20000"/>
              </a:spcBef>
              <a:buFont typeface="Wingdings" panose="05000000000000000000" pitchFamily="2" charset="2"/>
              <a:buChar char="ü"/>
            </a:pPr>
            <a:r>
              <a:rPr lang="en-US" sz="2600" dirty="0"/>
              <a:t>keep active </a:t>
            </a:r>
          </a:p>
          <a:p>
            <a:pPr marL="800100" lvl="2" indent="-342900">
              <a:lnSpc>
                <a:spcPct val="90000"/>
              </a:lnSpc>
              <a:spcBef>
                <a:spcPct val="20000"/>
              </a:spcBef>
              <a:buFont typeface="Wingdings" panose="05000000000000000000" pitchFamily="2" charset="2"/>
              <a:buChar char="ü"/>
            </a:pPr>
            <a:r>
              <a:rPr lang="en-US" sz="2600" dirty="0"/>
              <a:t>practice relaxation techniques</a:t>
            </a:r>
          </a:p>
          <a:p>
            <a:pPr marL="342900" indent="-342900">
              <a:lnSpc>
                <a:spcPct val="90000"/>
              </a:lnSpc>
              <a:spcBef>
                <a:spcPct val="20000"/>
              </a:spcBef>
              <a:buFont typeface="Arial" pitchFamily="34" charset="0"/>
              <a:buChar char="•"/>
            </a:pPr>
            <a:endParaRPr lang="en-US" sz="2400" dirty="0"/>
          </a:p>
        </p:txBody>
      </p:sp>
      <p:pic>
        <p:nvPicPr>
          <p:cNvPr id="4" name="Picture 3">
            <a:extLst>
              <a:ext uri="{FF2B5EF4-FFF2-40B4-BE49-F238E27FC236}">
                <a16:creationId xmlns:a16="http://schemas.microsoft.com/office/drawing/2014/main" id="{2693B3E9-2DF4-FD5C-FF4A-C3CB3B99EC7F}"/>
              </a:ext>
            </a:extLst>
          </p:cNvPr>
          <p:cNvPicPr>
            <a:picLocks noChangeAspect="1"/>
          </p:cNvPicPr>
          <p:nvPr/>
        </p:nvPicPr>
        <p:blipFill rotWithShape="1">
          <a:blip r:embed="rId2"/>
          <a:srcRect t="2623"/>
          <a:stretch/>
        </p:blipFill>
        <p:spPr>
          <a:xfrm>
            <a:off x="11734800" y="1943100"/>
            <a:ext cx="6400800" cy="6400800"/>
          </a:xfrm>
          <a:prstGeom prst="rect">
            <a:avLst/>
          </a:prstGeom>
          <a:noFill/>
        </p:spPr>
      </p:pic>
      <p:sp>
        <p:nvSpPr>
          <p:cNvPr id="2" name="Title 1"/>
          <p:cNvSpPr>
            <a:spLocks noGrp="1"/>
          </p:cNvSpPr>
          <p:nvPr>
            <p:ph type="title"/>
          </p:nvPr>
        </p:nvSpPr>
        <p:spPr>
          <a:xfrm>
            <a:off x="914400" y="571501"/>
            <a:ext cx="15773400" cy="990600"/>
          </a:xfrm>
        </p:spPr>
        <p:txBody>
          <a:bodyPr>
            <a:normAutofit/>
          </a:bodyPr>
          <a:lstStyle/>
          <a:p>
            <a:r>
              <a:rPr lang="en-GB" dirty="0"/>
              <a:t>Fear of Falling &amp; Anxiety Management</a:t>
            </a:r>
          </a:p>
        </p:txBody>
      </p:sp>
    </p:spTree>
    <p:extLst>
      <p:ext uri="{BB962C8B-B14F-4D97-AF65-F5344CB8AC3E}">
        <p14:creationId xmlns:p14="http://schemas.microsoft.com/office/powerpoint/2010/main" val="1800298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Falls Plan</a:t>
            </a:r>
          </a:p>
        </p:txBody>
      </p:sp>
      <p:sp>
        <p:nvSpPr>
          <p:cNvPr id="5" name="TextBox 4">
            <a:extLst>
              <a:ext uri="{FF2B5EF4-FFF2-40B4-BE49-F238E27FC236}">
                <a16:creationId xmlns:a16="http://schemas.microsoft.com/office/drawing/2014/main" id="{5971ECF7-E7CB-C4D1-4872-622CF5D50A50}"/>
              </a:ext>
            </a:extLst>
          </p:cNvPr>
          <p:cNvSpPr txBox="1"/>
          <p:nvPr/>
        </p:nvSpPr>
        <p:spPr>
          <a:xfrm>
            <a:off x="990600" y="1562101"/>
            <a:ext cx="16383000" cy="7725192"/>
          </a:xfrm>
          <a:prstGeom prst="rect">
            <a:avLst/>
          </a:prstGeom>
          <a:noFill/>
        </p:spPr>
        <p:txBody>
          <a:bodyPr wrap="square" rtlCol="0">
            <a:spAutoFit/>
          </a:bodyPr>
          <a:lstStyle/>
          <a:p>
            <a:r>
              <a:rPr lang="en-GB" sz="2800" dirty="0"/>
              <a:t>Falling can be a frightening experience. If we prepare and have a plan of what we could do should we have a fall, we can reduce the fear. Having a ‘falls plan’ can help you manage any anxiety or panic if you do have a fall.</a:t>
            </a:r>
          </a:p>
          <a:p>
            <a:endParaRPr lang="en-GB" sz="2400" b="1" dirty="0"/>
          </a:p>
          <a:p>
            <a:r>
              <a:rPr lang="en-GB" sz="3200" b="1" dirty="0"/>
              <a:t>What plan do you currently have in place should you or your loved one fall at home or in the garden? </a:t>
            </a:r>
          </a:p>
          <a:p>
            <a:endParaRPr lang="en-GB" sz="2400" dirty="0"/>
          </a:p>
          <a:p>
            <a:r>
              <a:rPr lang="en-GB" sz="2800" dirty="0"/>
              <a:t>Need to consider two scenarios. </a:t>
            </a:r>
          </a:p>
          <a:p>
            <a:endParaRPr lang="en-GB" sz="2800" dirty="0"/>
          </a:p>
          <a:p>
            <a:pPr lvl="3"/>
            <a:r>
              <a:rPr lang="en-GB" sz="2800" i="1" dirty="0"/>
              <a:t>Scenario 1</a:t>
            </a:r>
          </a:p>
          <a:p>
            <a:pPr marL="1714500" lvl="3" indent="-342900">
              <a:buFont typeface="Arial" panose="020B0604020202020204" pitchFamily="34" charset="0"/>
              <a:buChar char="•"/>
            </a:pPr>
            <a:r>
              <a:rPr lang="en-GB" sz="2800" dirty="0"/>
              <a:t>If you </a:t>
            </a:r>
            <a:r>
              <a:rPr lang="en-GB" sz="2800" b="1" dirty="0"/>
              <a:t>can</a:t>
            </a:r>
            <a:r>
              <a:rPr lang="en-GB" sz="2800" dirty="0"/>
              <a:t> get yourself up – how do you do it? </a:t>
            </a:r>
          </a:p>
          <a:p>
            <a:pPr lvl="3"/>
            <a:endParaRPr lang="en-GB" sz="2800" dirty="0"/>
          </a:p>
          <a:p>
            <a:pPr lvl="3"/>
            <a:r>
              <a:rPr lang="en-GB" sz="2800" i="1" dirty="0"/>
              <a:t>Scenario 2</a:t>
            </a:r>
          </a:p>
          <a:p>
            <a:pPr marL="1714500" lvl="3" indent="-342900">
              <a:buFont typeface="Arial" panose="020B0604020202020204" pitchFamily="34" charset="0"/>
              <a:buChar char="•"/>
            </a:pPr>
            <a:r>
              <a:rPr lang="en-GB" sz="2800" dirty="0"/>
              <a:t>If you</a:t>
            </a:r>
            <a:r>
              <a:rPr lang="en-GB" sz="2800" b="1" dirty="0"/>
              <a:t> can’t </a:t>
            </a:r>
            <a:r>
              <a:rPr lang="en-GB" sz="2800" dirty="0"/>
              <a:t>get yourself up – how will you get help? </a:t>
            </a:r>
          </a:p>
          <a:p>
            <a:endParaRPr lang="en-GB" sz="2800" dirty="0"/>
          </a:p>
          <a:p>
            <a:r>
              <a:rPr lang="en-GB" sz="2800" b="1" dirty="0">
                <a:solidFill>
                  <a:srgbClr val="FF0000"/>
                </a:solidFill>
              </a:rPr>
              <a:t>Remember to always discuss and share your falls plan with carers and </a:t>
            </a:r>
          </a:p>
          <a:p>
            <a:r>
              <a:rPr lang="en-GB" sz="2800" b="1" dirty="0">
                <a:solidFill>
                  <a:srgbClr val="FF0000"/>
                </a:solidFill>
              </a:rPr>
              <a:t>loved ones!</a:t>
            </a:r>
          </a:p>
          <a:p>
            <a:endParaRPr lang="en-GB" sz="2400" dirty="0"/>
          </a:p>
          <a:p>
            <a:endParaRPr lang="en-GB" sz="2400" dirty="0"/>
          </a:p>
        </p:txBody>
      </p:sp>
      <p:pic>
        <p:nvPicPr>
          <p:cNvPr id="4" name="Picture 3">
            <a:extLst>
              <a:ext uri="{FF2B5EF4-FFF2-40B4-BE49-F238E27FC236}">
                <a16:creationId xmlns:a16="http://schemas.microsoft.com/office/drawing/2014/main" id="{D970B052-FA17-3162-CB21-D877033068A0}"/>
              </a:ext>
            </a:extLst>
          </p:cNvPr>
          <p:cNvPicPr>
            <a:picLocks noChangeAspect="1"/>
          </p:cNvPicPr>
          <p:nvPr/>
        </p:nvPicPr>
        <p:blipFill>
          <a:blip r:embed="rId2"/>
          <a:stretch>
            <a:fillRect/>
          </a:stretch>
        </p:blipFill>
        <p:spPr>
          <a:xfrm rot="497889">
            <a:off x="12764676" y="4377983"/>
            <a:ext cx="3892077" cy="5050435"/>
          </a:xfrm>
          <a:prstGeom prst="rect">
            <a:avLst/>
          </a:prstGeom>
        </p:spPr>
      </p:pic>
    </p:spTree>
    <p:extLst>
      <p:ext uri="{BB962C8B-B14F-4D97-AF65-F5344CB8AC3E}">
        <p14:creationId xmlns:p14="http://schemas.microsoft.com/office/powerpoint/2010/main" val="2988343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How to safely get off the floor</a:t>
            </a:r>
          </a:p>
        </p:txBody>
      </p:sp>
      <p:grpSp>
        <p:nvGrpSpPr>
          <p:cNvPr id="11" name="Group 10">
            <a:extLst>
              <a:ext uri="{FF2B5EF4-FFF2-40B4-BE49-F238E27FC236}">
                <a16:creationId xmlns:a16="http://schemas.microsoft.com/office/drawing/2014/main" id="{F67CDC94-1E7F-EDAD-36F7-19AF1DA7F0B2}"/>
              </a:ext>
            </a:extLst>
          </p:cNvPr>
          <p:cNvGrpSpPr/>
          <p:nvPr/>
        </p:nvGrpSpPr>
        <p:grpSpPr>
          <a:xfrm>
            <a:off x="2485095" y="1866900"/>
            <a:ext cx="13317809" cy="7678136"/>
            <a:chOff x="2218406" y="2171700"/>
            <a:chExt cx="13317809" cy="7678136"/>
          </a:xfrm>
        </p:grpSpPr>
        <p:pic>
          <p:nvPicPr>
            <p:cNvPr id="3" name="Picture 2">
              <a:extLst>
                <a:ext uri="{FF2B5EF4-FFF2-40B4-BE49-F238E27FC236}">
                  <a16:creationId xmlns:a16="http://schemas.microsoft.com/office/drawing/2014/main" id="{EFC9852D-DC5A-5414-EDD7-FC3EB6FFFFC6}"/>
                </a:ext>
              </a:extLst>
            </p:cNvPr>
            <p:cNvPicPr>
              <a:picLocks noChangeAspect="1"/>
            </p:cNvPicPr>
            <p:nvPr/>
          </p:nvPicPr>
          <p:blipFill>
            <a:blip r:embed="rId3"/>
            <a:stretch>
              <a:fillRect/>
            </a:stretch>
          </p:blipFill>
          <p:spPr>
            <a:xfrm>
              <a:off x="2218406" y="2171700"/>
              <a:ext cx="6582694" cy="3400900"/>
            </a:xfrm>
            <a:prstGeom prst="rect">
              <a:avLst/>
            </a:prstGeom>
          </p:spPr>
        </p:pic>
        <p:pic>
          <p:nvPicPr>
            <p:cNvPr id="6" name="Picture 5">
              <a:extLst>
                <a:ext uri="{FF2B5EF4-FFF2-40B4-BE49-F238E27FC236}">
                  <a16:creationId xmlns:a16="http://schemas.microsoft.com/office/drawing/2014/main" id="{AB340C29-20F4-53FC-3807-6FEB64546F6A}"/>
                </a:ext>
              </a:extLst>
            </p:cNvPr>
            <p:cNvPicPr>
              <a:picLocks noChangeAspect="1"/>
            </p:cNvPicPr>
            <p:nvPr/>
          </p:nvPicPr>
          <p:blipFill>
            <a:blip r:embed="rId4"/>
            <a:stretch>
              <a:fillRect/>
            </a:stretch>
          </p:blipFill>
          <p:spPr>
            <a:xfrm>
              <a:off x="8801100" y="2171700"/>
              <a:ext cx="6544588" cy="3543795"/>
            </a:xfrm>
            <a:prstGeom prst="rect">
              <a:avLst/>
            </a:prstGeom>
          </p:spPr>
        </p:pic>
        <p:pic>
          <p:nvPicPr>
            <p:cNvPr id="8" name="Picture 7">
              <a:extLst>
                <a:ext uri="{FF2B5EF4-FFF2-40B4-BE49-F238E27FC236}">
                  <a16:creationId xmlns:a16="http://schemas.microsoft.com/office/drawing/2014/main" id="{F6DA6AE1-B506-9A69-B050-EAEBF2D192F7}"/>
                </a:ext>
              </a:extLst>
            </p:cNvPr>
            <p:cNvPicPr>
              <a:picLocks noChangeAspect="1"/>
            </p:cNvPicPr>
            <p:nvPr/>
          </p:nvPicPr>
          <p:blipFill>
            <a:blip r:embed="rId5"/>
            <a:stretch>
              <a:fillRect/>
            </a:stretch>
          </p:blipFill>
          <p:spPr>
            <a:xfrm>
              <a:off x="2218406" y="6182199"/>
              <a:ext cx="6592220" cy="3477110"/>
            </a:xfrm>
            <a:prstGeom prst="rect">
              <a:avLst/>
            </a:prstGeom>
          </p:spPr>
        </p:pic>
        <p:pic>
          <p:nvPicPr>
            <p:cNvPr id="10" name="Picture 9">
              <a:extLst>
                <a:ext uri="{FF2B5EF4-FFF2-40B4-BE49-F238E27FC236}">
                  <a16:creationId xmlns:a16="http://schemas.microsoft.com/office/drawing/2014/main" id="{49E3AF96-8BA8-176B-376C-1FB42017B0DC}"/>
                </a:ext>
              </a:extLst>
            </p:cNvPr>
            <p:cNvPicPr>
              <a:picLocks noChangeAspect="1"/>
            </p:cNvPicPr>
            <p:nvPr/>
          </p:nvPicPr>
          <p:blipFill>
            <a:blip r:embed="rId6"/>
            <a:stretch>
              <a:fillRect/>
            </a:stretch>
          </p:blipFill>
          <p:spPr>
            <a:xfrm>
              <a:off x="8810626" y="6182199"/>
              <a:ext cx="6725589" cy="3667637"/>
            </a:xfrm>
            <a:prstGeom prst="rect">
              <a:avLst/>
            </a:prstGeom>
          </p:spPr>
        </p:pic>
      </p:grpSp>
    </p:spTree>
    <p:extLst>
      <p:ext uri="{BB962C8B-B14F-4D97-AF65-F5344CB8AC3E}">
        <p14:creationId xmlns:p14="http://schemas.microsoft.com/office/powerpoint/2010/main" val="1807922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Helpful Resources</a:t>
            </a:r>
          </a:p>
        </p:txBody>
      </p:sp>
      <p:sp>
        <p:nvSpPr>
          <p:cNvPr id="3" name="TextBox 2">
            <a:extLst>
              <a:ext uri="{FF2B5EF4-FFF2-40B4-BE49-F238E27FC236}">
                <a16:creationId xmlns:a16="http://schemas.microsoft.com/office/drawing/2014/main" id="{4CB9AFA5-860D-B5A7-D634-C5E8874DFC0C}"/>
              </a:ext>
            </a:extLst>
          </p:cNvPr>
          <p:cNvSpPr txBox="1"/>
          <p:nvPr/>
        </p:nvSpPr>
        <p:spPr>
          <a:xfrm>
            <a:off x="1371600" y="1943100"/>
            <a:ext cx="13563600" cy="2554545"/>
          </a:xfrm>
          <a:prstGeom prst="rect">
            <a:avLst/>
          </a:prstGeom>
          <a:noFill/>
        </p:spPr>
        <p:txBody>
          <a:bodyPr wrap="square" rtlCol="0">
            <a:spAutoFit/>
          </a:bodyPr>
          <a:lstStyle/>
          <a:p>
            <a:r>
              <a:rPr lang="en-GB" sz="3200" dirty="0">
                <a:hlinkClick r:id="rId2"/>
              </a:rPr>
              <a:t>Falls Support – NHS Lothian | Our Services</a:t>
            </a:r>
            <a:endParaRPr lang="en-GB" sz="3200" dirty="0"/>
          </a:p>
          <a:p>
            <a:endParaRPr lang="en-GB" sz="3200" dirty="0"/>
          </a:p>
          <a:p>
            <a:r>
              <a:rPr lang="en-GB" sz="3200" dirty="0">
                <a:hlinkClick r:id="rId3"/>
              </a:rPr>
              <a:t>Preventing falls | NHS inform</a:t>
            </a:r>
            <a:endParaRPr lang="en-GB" sz="3200" dirty="0"/>
          </a:p>
          <a:p>
            <a:endParaRPr lang="en-GB" sz="3200" dirty="0"/>
          </a:p>
          <a:p>
            <a:r>
              <a:rPr lang="en-GB" sz="3200" dirty="0">
                <a:hlinkClick r:id="rId4"/>
              </a:rPr>
              <a:t>Slips, trips and falls | Access to a Better Life in East Lothian | East Lothian Council</a:t>
            </a:r>
            <a:endParaRPr lang="en-GB" sz="3200" dirty="0"/>
          </a:p>
        </p:txBody>
      </p:sp>
      <p:pic>
        <p:nvPicPr>
          <p:cNvPr id="6" name="Picture 5">
            <a:extLst>
              <a:ext uri="{FF2B5EF4-FFF2-40B4-BE49-F238E27FC236}">
                <a16:creationId xmlns:a16="http://schemas.microsoft.com/office/drawing/2014/main" id="{98659509-83BD-2AC7-E089-5573CEE06637}"/>
              </a:ext>
            </a:extLst>
          </p:cNvPr>
          <p:cNvPicPr>
            <a:picLocks noChangeAspect="1"/>
          </p:cNvPicPr>
          <p:nvPr/>
        </p:nvPicPr>
        <p:blipFill>
          <a:blip r:embed="rId5"/>
          <a:stretch>
            <a:fillRect/>
          </a:stretch>
        </p:blipFill>
        <p:spPr>
          <a:xfrm>
            <a:off x="12420600" y="5295900"/>
            <a:ext cx="3504462" cy="4095750"/>
          </a:xfrm>
          <a:prstGeom prst="rect">
            <a:avLst/>
          </a:prstGeom>
        </p:spPr>
      </p:pic>
    </p:spTree>
    <p:extLst>
      <p:ext uri="{BB962C8B-B14F-4D97-AF65-F5344CB8AC3E}">
        <p14:creationId xmlns:p14="http://schemas.microsoft.com/office/powerpoint/2010/main" val="367494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Feedback</a:t>
            </a:r>
          </a:p>
        </p:txBody>
      </p:sp>
      <p:pic>
        <p:nvPicPr>
          <p:cNvPr id="4" name="Picture 3">
            <a:extLst>
              <a:ext uri="{FF2B5EF4-FFF2-40B4-BE49-F238E27FC236}">
                <a16:creationId xmlns:a16="http://schemas.microsoft.com/office/drawing/2014/main" id="{7C984519-76B4-1A9B-DB37-13AD1C5C770D}"/>
              </a:ext>
            </a:extLst>
          </p:cNvPr>
          <p:cNvPicPr>
            <a:picLocks noChangeAspect="1"/>
          </p:cNvPicPr>
          <p:nvPr/>
        </p:nvPicPr>
        <p:blipFill>
          <a:blip r:embed="rId3"/>
          <a:stretch>
            <a:fillRect/>
          </a:stretch>
        </p:blipFill>
        <p:spPr>
          <a:xfrm>
            <a:off x="4953000" y="2019300"/>
            <a:ext cx="6819900" cy="6819900"/>
          </a:xfrm>
          <a:prstGeom prst="rect">
            <a:avLst/>
          </a:prstGeom>
        </p:spPr>
      </p:pic>
    </p:spTree>
    <p:extLst>
      <p:ext uri="{BB962C8B-B14F-4D97-AF65-F5344CB8AC3E}">
        <p14:creationId xmlns:p14="http://schemas.microsoft.com/office/powerpoint/2010/main" val="2210490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44880" y="1790700"/>
            <a:ext cx="16809720" cy="8496300"/>
          </a:xfrm>
        </p:spPr>
        <p:txBody>
          <a:bodyPr/>
          <a:lstStyle/>
          <a:p>
            <a:pPr marL="0" indent="0">
              <a:spcAft>
                <a:spcPts val="0"/>
              </a:spcAft>
              <a:buNone/>
            </a:pPr>
            <a:r>
              <a:rPr lang="en-GB" sz="2400" dirty="0">
                <a:latin typeface="Calibri" panose="020F0502020204030204" pitchFamily="34" charset="0"/>
                <a:ea typeface="Calibri" panose="020F0502020204030204" pitchFamily="34" charset="0"/>
                <a:cs typeface="Calibri" panose="020F0502020204030204" pitchFamily="34" charset="0"/>
              </a:rPr>
              <a:t>Falls can be anything from a slip or stumble, to a full stumble and crumble. To some they are nothing more than a bit embarrassing, however to others they can be startling and life changing.</a:t>
            </a:r>
          </a:p>
          <a:p>
            <a:pPr marL="0" indent="0">
              <a:spcAft>
                <a:spcPts val="0"/>
              </a:spcAft>
              <a:buNone/>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0" indent="0" algn="ctr">
              <a:spcAft>
                <a:spcPts val="0"/>
              </a:spcAft>
              <a:buNone/>
            </a:pPr>
            <a:r>
              <a:rPr lang="en-GB" b="1" dirty="0">
                <a:latin typeface="Calibri" panose="020F0502020204030204" pitchFamily="34" charset="0"/>
                <a:ea typeface="Calibri" panose="020F0502020204030204" pitchFamily="34" charset="0"/>
                <a:cs typeface="Calibri" panose="020F0502020204030204" pitchFamily="34" charset="0"/>
              </a:rPr>
              <a:t>Falls aren’t an inevitable part of getting older but can become more common and can be harder to recover from.</a:t>
            </a:r>
          </a:p>
          <a:p>
            <a:pPr marL="0" lvl="0" indent="0">
              <a:lnSpc>
                <a:spcPct val="115000"/>
              </a:lnSpc>
              <a:buNone/>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Causes of falls can be:</a:t>
            </a:r>
          </a:p>
          <a:p>
            <a:pPr lvl="2">
              <a:lnSpc>
                <a:spcPct val="115000"/>
              </a:lnSpc>
            </a:pPr>
            <a:r>
              <a:rPr lang="en-GB" sz="2400" b="1" dirty="0">
                <a:effectLst/>
                <a:latin typeface="Calibri" panose="020F0502020204030204" pitchFamily="34" charset="0"/>
                <a:ea typeface="Calibri" panose="020F0502020204030204" pitchFamily="34" charset="0"/>
                <a:cs typeface="Times New Roman" panose="02020603050405020304" pitchFamily="18" charset="0"/>
              </a:rPr>
              <a:t>Extrinsic (factors external to our body)</a:t>
            </a:r>
            <a:r>
              <a:rPr lang="en-GB" sz="2400" dirty="0">
                <a:effectLst/>
                <a:latin typeface="Calibri" panose="020F0502020204030204" pitchFamily="34" charset="0"/>
                <a:ea typeface="Calibri" panose="020F0502020204030204" pitchFamily="34" charset="0"/>
                <a:cs typeface="Times New Roman" panose="02020603050405020304" pitchFamily="18" charset="0"/>
              </a:rPr>
              <a:t> – trips, environmental hazards, drugs</a:t>
            </a:r>
          </a:p>
          <a:p>
            <a:pPr lvl="2">
              <a:lnSpc>
                <a:spcPct val="115000"/>
              </a:lnSpc>
            </a:pPr>
            <a:r>
              <a:rPr lang="en-GB" sz="2400" b="1" dirty="0">
                <a:effectLst/>
                <a:latin typeface="Calibri" panose="020F0502020204030204" pitchFamily="34" charset="0"/>
                <a:ea typeface="Calibri" panose="020F0502020204030204" pitchFamily="34" charset="0"/>
                <a:cs typeface="Times New Roman" panose="02020603050405020304" pitchFamily="18" charset="0"/>
              </a:rPr>
              <a:t>Intrinsic (directly related to our body)</a:t>
            </a:r>
            <a:r>
              <a:rPr lang="en-GB" sz="2400" dirty="0">
                <a:effectLst/>
                <a:latin typeface="Calibri" panose="020F0502020204030204" pitchFamily="34" charset="0"/>
                <a:ea typeface="Calibri" panose="020F0502020204030204" pitchFamily="34" charset="0"/>
                <a:cs typeface="Times New Roman" panose="02020603050405020304" pitchFamily="18" charset="0"/>
              </a:rPr>
              <a:t> – muscle weakness, loss of balance, impaired vision, cognitive impairment</a:t>
            </a:r>
          </a:p>
          <a:p>
            <a:pPr lvl="2">
              <a:lnSpc>
                <a:spcPct val="115000"/>
              </a:lnSpc>
            </a:pPr>
            <a:r>
              <a:rPr lang="en-GB" sz="2400" b="1" dirty="0">
                <a:effectLst/>
                <a:latin typeface="Calibri" panose="020F0502020204030204" pitchFamily="34" charset="0"/>
                <a:ea typeface="Calibri" panose="020F0502020204030204" pitchFamily="34" charset="0"/>
                <a:cs typeface="Times New Roman" panose="02020603050405020304" pitchFamily="18" charset="0"/>
              </a:rPr>
              <a:t>Combination of both</a:t>
            </a:r>
          </a:p>
          <a:p>
            <a:pPr marL="914400" lvl="2" indent="0">
              <a:lnSpc>
                <a:spcPct val="115000"/>
              </a:lnSpc>
              <a:buNone/>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lnSpc>
                <a:spcPct val="115000"/>
              </a:lnSpc>
              <a:buNone/>
            </a:pPr>
            <a:r>
              <a:rPr lang="en-GB" sz="2400" dirty="0">
                <a:latin typeface="Calibri" panose="020F0502020204030204" pitchFamily="34" charset="0"/>
                <a:ea typeface="Calibri" panose="020F0502020204030204" pitchFamily="34" charset="0"/>
                <a:cs typeface="Times New Roman" panose="02020603050405020304" pitchFamily="18" charset="0"/>
              </a:rPr>
              <a:t>Falls can result in:</a:t>
            </a:r>
          </a:p>
          <a:p>
            <a:pPr marL="1371600" lvl="2" indent="-457200">
              <a:lnSpc>
                <a:spcPct val="115000"/>
              </a:lnSpc>
            </a:pPr>
            <a:r>
              <a:rPr lang="en-GB" sz="2400" dirty="0">
                <a:effectLst/>
                <a:latin typeface="Calibri" panose="020F0502020204030204" pitchFamily="34" charset="0"/>
                <a:ea typeface="Calibri" panose="020F0502020204030204" pitchFamily="34" charset="0"/>
                <a:cs typeface="Times New Roman" panose="02020603050405020304" pitchFamily="18" charset="0"/>
              </a:rPr>
              <a:t>Loss of confidence</a:t>
            </a:r>
            <a:r>
              <a:rPr lang="en-GB" sz="2400" dirty="0">
                <a:latin typeface="Calibri" panose="020F0502020204030204" pitchFamily="34" charset="0"/>
                <a:ea typeface="Calibri" panose="020F0502020204030204" pitchFamily="34" charset="0"/>
                <a:cs typeface="Times New Roman" panose="02020603050405020304" pitchFamily="18" charset="0"/>
              </a:rPr>
              <a:t>/increased anxiety</a:t>
            </a:r>
          </a:p>
          <a:p>
            <a:pPr marL="1371600" lvl="2" indent="-457200">
              <a:lnSpc>
                <a:spcPct val="115000"/>
              </a:lnSpc>
            </a:pPr>
            <a:r>
              <a:rPr lang="en-GB" sz="2400" dirty="0">
                <a:effectLst/>
                <a:latin typeface="Calibri" panose="020F0502020204030204" pitchFamily="34" charset="0"/>
                <a:ea typeface="Calibri" panose="020F0502020204030204" pitchFamily="34" charset="0"/>
                <a:cs typeface="Times New Roman" panose="02020603050405020304" pitchFamily="18" charset="0"/>
              </a:rPr>
              <a:t>Isolation</a:t>
            </a:r>
          </a:p>
          <a:p>
            <a:pPr marL="1371600" lvl="2" indent="-457200">
              <a:lnSpc>
                <a:spcPct val="115000"/>
              </a:lnSpc>
            </a:pPr>
            <a:r>
              <a:rPr lang="en-GB" sz="2400" dirty="0">
                <a:latin typeface="Calibri" panose="020F0502020204030204" pitchFamily="34" charset="0"/>
                <a:ea typeface="Calibri" panose="020F0502020204030204" pitchFamily="34" charset="0"/>
                <a:cs typeface="Times New Roman" panose="02020603050405020304" pitchFamily="18" charset="0"/>
              </a:rPr>
              <a:t>Reduced function and independence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None/>
            </a:pPr>
            <a:r>
              <a:rPr lang="en-GB" sz="2400" dirty="0">
                <a:latin typeface="Calibri" panose="020F0502020204030204" pitchFamily="34" charset="0"/>
                <a:ea typeface="Calibri" panose="020F0502020204030204" pitchFamily="34" charset="0"/>
                <a:cs typeface="Times New Roman" panose="02020603050405020304" pitchFamily="18" charset="0"/>
              </a:rPr>
              <a:t>T</a:t>
            </a:r>
            <a:r>
              <a:rPr lang="en-GB" sz="2400" dirty="0">
                <a:effectLst/>
                <a:latin typeface="Calibri" panose="020F0502020204030204" pitchFamily="34" charset="0"/>
                <a:ea typeface="Calibri" panose="020F0502020204030204" pitchFamily="34" charset="0"/>
                <a:cs typeface="Times New Roman" panose="02020603050405020304" pitchFamily="18" charset="0"/>
              </a:rPr>
              <a:t>here’s a lot you can do to reduce the chance of having a fall, even if you’ve had one in the past. By making some small changes,      you can reduce your risk of sustaining a fall, make your day-to-day life easier and stay independent for longer. </a:t>
            </a:r>
          </a:p>
          <a:p>
            <a:pPr>
              <a:spcAft>
                <a:spcPts val="0"/>
              </a:spcAft>
            </a:pPr>
            <a:endParaRPr lang="en-GB"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itle 3"/>
          <p:cNvSpPr>
            <a:spLocks noGrp="1"/>
          </p:cNvSpPr>
          <p:nvPr>
            <p:ph type="title"/>
          </p:nvPr>
        </p:nvSpPr>
        <p:spPr/>
        <p:txBody>
          <a:bodyPr/>
          <a:lstStyle/>
          <a:p>
            <a:r>
              <a:rPr lang="en-GB" dirty="0"/>
              <a:t>Falls Overview</a:t>
            </a:r>
          </a:p>
        </p:txBody>
      </p:sp>
      <p:pic>
        <p:nvPicPr>
          <p:cNvPr id="3" name="Picture 2">
            <a:extLst>
              <a:ext uri="{FF2B5EF4-FFF2-40B4-BE49-F238E27FC236}">
                <a16:creationId xmlns:a16="http://schemas.microsoft.com/office/drawing/2014/main" id="{D077B4A3-B709-BF63-57C3-3E4A3BE9B181}"/>
              </a:ext>
            </a:extLst>
          </p:cNvPr>
          <p:cNvPicPr>
            <a:picLocks noChangeAspect="1"/>
          </p:cNvPicPr>
          <p:nvPr/>
        </p:nvPicPr>
        <p:blipFill>
          <a:blip r:embed="rId3"/>
          <a:stretch>
            <a:fillRect/>
          </a:stretch>
        </p:blipFill>
        <p:spPr>
          <a:xfrm>
            <a:off x="10210800" y="5905500"/>
            <a:ext cx="5181600" cy="2409825"/>
          </a:xfrm>
          <a:prstGeom prst="rect">
            <a:avLst/>
          </a:prstGeom>
        </p:spPr>
      </p:pic>
    </p:spTree>
    <p:extLst>
      <p:ext uri="{BB962C8B-B14F-4D97-AF65-F5344CB8AC3E}">
        <p14:creationId xmlns:p14="http://schemas.microsoft.com/office/powerpoint/2010/main" val="1072621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Falls &amp; Dementia</a:t>
            </a:r>
          </a:p>
        </p:txBody>
      </p:sp>
      <p:sp>
        <p:nvSpPr>
          <p:cNvPr id="19" name="TextBox 18">
            <a:extLst>
              <a:ext uri="{FF2B5EF4-FFF2-40B4-BE49-F238E27FC236}">
                <a16:creationId xmlns:a16="http://schemas.microsoft.com/office/drawing/2014/main" id="{22F20307-93BB-A48C-F264-B5F6DC1A0985}"/>
              </a:ext>
            </a:extLst>
          </p:cNvPr>
          <p:cNvSpPr txBox="1"/>
          <p:nvPr/>
        </p:nvSpPr>
        <p:spPr>
          <a:xfrm>
            <a:off x="1219200" y="1562101"/>
            <a:ext cx="15925800" cy="4893647"/>
          </a:xfrm>
          <a:prstGeom prst="rect">
            <a:avLst/>
          </a:prstGeom>
          <a:noFill/>
        </p:spPr>
        <p:txBody>
          <a:bodyPr wrap="square" rtlCol="0">
            <a:spAutoFit/>
          </a:bodyPr>
          <a:lstStyle/>
          <a:p>
            <a:r>
              <a:rPr lang="en-GB" sz="2400" dirty="0"/>
              <a:t>Those with dementia are:</a:t>
            </a:r>
          </a:p>
          <a:p>
            <a:pPr marL="1714500" lvl="3" indent="-342900">
              <a:buFont typeface="Arial" panose="020B0604020202020204" pitchFamily="34" charset="0"/>
              <a:buChar char="•"/>
            </a:pPr>
            <a:r>
              <a:rPr lang="en-GB" sz="2400" dirty="0"/>
              <a:t>2-3 times more likely to experience a fall than those living without an impairment</a:t>
            </a:r>
          </a:p>
          <a:p>
            <a:pPr marL="1714500" lvl="3" indent="-342900">
              <a:buFont typeface="Arial" panose="020B0604020202020204" pitchFamily="34" charset="0"/>
              <a:buChar char="•"/>
            </a:pPr>
            <a:r>
              <a:rPr lang="en-GB" sz="2400" dirty="0"/>
              <a:t>Are more likely to sustain and take longer to recover from a live changing injury as a result of a fall e.g. hip fracture. </a:t>
            </a:r>
          </a:p>
          <a:p>
            <a:endParaRPr lang="en-GB" sz="2400" dirty="0"/>
          </a:p>
          <a:p>
            <a:r>
              <a:rPr lang="en-GB" sz="2400" dirty="0"/>
              <a:t>Frequent falls are the most common reason that those living with dementia in the community are moved into 24-hour care environments.</a:t>
            </a:r>
          </a:p>
          <a:p>
            <a:endParaRPr lang="en-GB" sz="2400" dirty="0"/>
          </a:p>
          <a:p>
            <a:r>
              <a:rPr lang="en-GB" sz="2400" b="1" dirty="0"/>
              <a:t>Alzheimer's</a:t>
            </a:r>
            <a:r>
              <a:rPr lang="en-GB" sz="2400" dirty="0"/>
              <a:t> – the least likely to experience a fall as there are less motor symptoms involved</a:t>
            </a:r>
          </a:p>
          <a:p>
            <a:r>
              <a:rPr lang="en-GB" sz="2400" b="1" dirty="0"/>
              <a:t>Vascular dementia </a:t>
            </a:r>
            <a:r>
              <a:rPr lang="en-GB" sz="2400" dirty="0"/>
              <a:t>- because there are motor components involved these individuals can experience a higher number of falls than Alzheimer's patients. </a:t>
            </a:r>
          </a:p>
          <a:p>
            <a:endParaRPr lang="en-GB" sz="2400" dirty="0"/>
          </a:p>
          <a:p>
            <a:r>
              <a:rPr lang="en-US" sz="2400" dirty="0"/>
              <a:t>Why Do Those With Dementia Experience More Falls? </a:t>
            </a:r>
          </a:p>
        </p:txBody>
      </p:sp>
      <p:pic>
        <p:nvPicPr>
          <p:cNvPr id="20" name="Picture 19">
            <a:extLst>
              <a:ext uri="{FF2B5EF4-FFF2-40B4-BE49-F238E27FC236}">
                <a16:creationId xmlns:a16="http://schemas.microsoft.com/office/drawing/2014/main" id="{2A4CA7D2-5EC6-9A19-D3FC-13AB42D2E2EE}"/>
              </a:ext>
            </a:extLst>
          </p:cNvPr>
          <p:cNvPicPr>
            <a:picLocks noChangeAspect="1"/>
          </p:cNvPicPr>
          <p:nvPr/>
        </p:nvPicPr>
        <p:blipFill>
          <a:blip r:embed="rId3"/>
          <a:stretch>
            <a:fillRect/>
          </a:stretch>
        </p:blipFill>
        <p:spPr>
          <a:xfrm>
            <a:off x="2142884" y="7849932"/>
            <a:ext cx="1657818" cy="1725638"/>
          </a:xfrm>
          <a:prstGeom prst="rect">
            <a:avLst/>
          </a:prstGeom>
        </p:spPr>
      </p:pic>
      <p:pic>
        <p:nvPicPr>
          <p:cNvPr id="21" name="Picture 6" descr="Medication Clipart Images - Free Download on Freepik">
            <a:extLst>
              <a:ext uri="{FF2B5EF4-FFF2-40B4-BE49-F238E27FC236}">
                <a16:creationId xmlns:a16="http://schemas.microsoft.com/office/drawing/2014/main" id="{40738AAD-5A7A-F51C-7F5C-62A504A377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41" r="1" b="1"/>
          <a:stretch/>
        </p:blipFill>
        <p:spPr bwMode="auto">
          <a:xfrm>
            <a:off x="5029200" y="7124601"/>
            <a:ext cx="2137065" cy="2267229"/>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pic>
        <p:nvPicPr>
          <p:cNvPr id="22" name="Picture 2" descr="1,600+ Senior Armchair Stock Illustrations, Royalty-Free Vector Graphics &amp; Clip  Art - iStock | Senior armchair ball">
            <a:extLst>
              <a:ext uri="{FF2B5EF4-FFF2-40B4-BE49-F238E27FC236}">
                <a16:creationId xmlns:a16="http://schemas.microsoft.com/office/drawing/2014/main" id="{AF785A47-2862-388F-773D-F1E44D2767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4" r="2282" b="2"/>
          <a:stretch/>
        </p:blipFill>
        <p:spPr bwMode="auto">
          <a:xfrm>
            <a:off x="8374710" y="7118585"/>
            <a:ext cx="2137064" cy="22213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remium Vector | Old man standing and thinking, concerned senior person,  question mark bubble">
            <a:extLst>
              <a:ext uri="{FF2B5EF4-FFF2-40B4-BE49-F238E27FC236}">
                <a16:creationId xmlns:a16="http://schemas.microsoft.com/office/drawing/2014/main" id="{4A30751C-F9DA-0B9D-584A-4DE61B9719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429" t="12010" r="21464" b="11258"/>
          <a:stretch/>
        </p:blipFill>
        <p:spPr bwMode="auto">
          <a:xfrm>
            <a:off x="11905783" y="7658099"/>
            <a:ext cx="1657817" cy="23083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8DB3435-D3CB-1EB8-4C5D-3FF0E23EC33E}"/>
              </a:ext>
            </a:extLst>
          </p:cNvPr>
          <p:cNvPicPr>
            <a:picLocks noChangeAspect="1"/>
          </p:cNvPicPr>
          <p:nvPr/>
        </p:nvPicPr>
        <p:blipFill>
          <a:blip r:embed="rId7"/>
          <a:stretch>
            <a:fillRect/>
          </a:stretch>
        </p:blipFill>
        <p:spPr>
          <a:xfrm>
            <a:off x="15418808" y="7855948"/>
            <a:ext cx="1219202" cy="1838004"/>
          </a:xfrm>
          <a:prstGeom prst="rect">
            <a:avLst/>
          </a:prstGeom>
        </p:spPr>
      </p:pic>
      <p:sp>
        <p:nvSpPr>
          <p:cNvPr id="2" name="TextBox 1">
            <a:extLst>
              <a:ext uri="{FF2B5EF4-FFF2-40B4-BE49-F238E27FC236}">
                <a16:creationId xmlns:a16="http://schemas.microsoft.com/office/drawing/2014/main" id="{193A65C8-BF50-31D5-1C74-6EFED71A30DA}"/>
              </a:ext>
            </a:extLst>
          </p:cNvPr>
          <p:cNvSpPr txBox="1"/>
          <p:nvPr/>
        </p:nvSpPr>
        <p:spPr>
          <a:xfrm>
            <a:off x="1219200" y="6859831"/>
            <a:ext cx="16459200" cy="2308324"/>
          </a:xfrm>
          <a:prstGeom prst="rect">
            <a:avLst/>
          </a:prstGeom>
          <a:noFill/>
        </p:spPr>
        <p:txBody>
          <a:bodyPr wrap="square" numCol="5" rtlCol="0">
            <a:spAutoFit/>
          </a:bodyPr>
          <a:lstStyle/>
          <a:p>
            <a:pPr algn="ctr"/>
            <a:r>
              <a:rPr lang="en-GB" sz="2400" b="1" cap="all" dirty="0"/>
              <a:t>Postural hypotension </a:t>
            </a: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r>
              <a:rPr lang="en-GB" sz="2400" b="1" cap="all" dirty="0">
                <a:ea typeface="Calibri" panose="020F0502020204030204" pitchFamily="34" charset="0"/>
                <a:cs typeface="Times New Roman" panose="02020603050405020304" pitchFamily="18" charset="0"/>
              </a:rPr>
              <a:t>Medication </a:t>
            </a: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r>
              <a:rPr lang="en-GB" sz="2400" b="1" cap="all" dirty="0">
                <a:ea typeface="Calibri" panose="020F0502020204030204" pitchFamily="34" charset="0"/>
                <a:cs typeface="Times New Roman" panose="02020603050405020304" pitchFamily="18" charset="0"/>
              </a:rPr>
              <a:t>Sedentary lifestyle</a:t>
            </a: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r>
              <a:rPr lang="en-GB" sz="2400" b="1" cap="all" dirty="0">
                <a:ea typeface="Calibri" panose="020F0502020204030204" pitchFamily="34" charset="0"/>
                <a:cs typeface="Times New Roman" panose="02020603050405020304" pitchFamily="18" charset="0"/>
              </a:rPr>
              <a:t>Reduced attention and motor planning </a:t>
            </a: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endParaRPr lang="en-GB" sz="2400" b="1" cap="all" dirty="0">
              <a:ea typeface="Calibri" panose="020F0502020204030204" pitchFamily="34" charset="0"/>
              <a:cs typeface="Times New Roman" panose="02020603050405020304" pitchFamily="18" charset="0"/>
            </a:endParaRPr>
          </a:p>
          <a:p>
            <a:pPr algn="ctr"/>
            <a:r>
              <a:rPr lang="en-GB" sz="2400" b="1" cap="all" dirty="0">
                <a:ea typeface="Calibri" panose="020F0502020204030204" pitchFamily="34" charset="0"/>
                <a:cs typeface="Times New Roman" panose="02020603050405020304" pitchFamily="18" charset="0"/>
              </a:rPr>
              <a:t>Wandering with purpose</a:t>
            </a:r>
            <a:endParaRPr lang="en-GB" sz="2400" b="1" cap="all" dirty="0"/>
          </a:p>
          <a:p>
            <a:endParaRPr lang="en-GB" dirty="0"/>
          </a:p>
        </p:txBody>
      </p:sp>
    </p:spTree>
    <p:extLst>
      <p:ext uri="{BB962C8B-B14F-4D97-AF65-F5344CB8AC3E}">
        <p14:creationId xmlns:p14="http://schemas.microsoft.com/office/powerpoint/2010/main" val="3375615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Eyesight &amp; Hearing</a:t>
            </a:r>
          </a:p>
        </p:txBody>
      </p:sp>
      <p:sp>
        <p:nvSpPr>
          <p:cNvPr id="4" name="TextBox 3">
            <a:extLst>
              <a:ext uri="{FF2B5EF4-FFF2-40B4-BE49-F238E27FC236}">
                <a16:creationId xmlns:a16="http://schemas.microsoft.com/office/drawing/2014/main" id="{CF4FE769-BD6D-4A68-9484-DB8E7982D126}"/>
              </a:ext>
            </a:extLst>
          </p:cNvPr>
          <p:cNvSpPr txBox="1"/>
          <p:nvPr/>
        </p:nvSpPr>
        <p:spPr>
          <a:xfrm>
            <a:off x="838200" y="1562101"/>
            <a:ext cx="16611600" cy="7094250"/>
          </a:xfrm>
          <a:prstGeom prst="rect">
            <a:avLst/>
          </a:prstGeom>
          <a:noFill/>
        </p:spPr>
        <p:txBody>
          <a:bodyPr wrap="square">
            <a:spAutoFit/>
          </a:bodyPr>
          <a:lstStyle/>
          <a:p>
            <a:r>
              <a:rPr lang="en-GB" sz="2400" dirty="0"/>
              <a:t>Vision and hearing are the main senses we use to learn about and interact with, our environment. Vision changes and hearing loss caused by normal ageing can increase your risk of falling.</a:t>
            </a:r>
          </a:p>
          <a:p>
            <a:endParaRPr lang="en-GB" sz="2400" dirty="0"/>
          </a:p>
          <a:p>
            <a:endParaRPr lang="en-GB" sz="2400" dirty="0"/>
          </a:p>
          <a:p>
            <a:r>
              <a:rPr lang="en-GB" sz="2400" b="1" dirty="0"/>
              <a:t>	 	</a:t>
            </a:r>
            <a:r>
              <a:rPr lang="en-GB" sz="2800" b="1" dirty="0"/>
              <a:t>Eyesight</a:t>
            </a:r>
            <a:r>
              <a:rPr lang="en-GB" sz="2800" dirty="0"/>
              <a:t> - helps us see obstacles, see them clearly, and navigate around them</a:t>
            </a:r>
          </a:p>
          <a:p>
            <a:endParaRPr lang="en-GB" sz="2400" dirty="0"/>
          </a:p>
          <a:p>
            <a:r>
              <a:rPr lang="en-GB" sz="2400" dirty="0"/>
              <a:t>Eyesight reduces as we get older (macular degeneration, cataracts and diabetes),                                                                                        resulting in blurred vision, reduced visual fields, altered depth perception,                                                                                                  reduced ability to see in low contrast situations or taking longer to adjust                                                                                                                to different lighting </a:t>
            </a:r>
          </a:p>
          <a:p>
            <a:endParaRPr lang="en-GB" sz="2400" dirty="0"/>
          </a:p>
          <a:p>
            <a:endParaRPr lang="en-GB" sz="2400" dirty="0"/>
          </a:p>
          <a:p>
            <a:endParaRPr lang="en-GB" sz="2400" dirty="0"/>
          </a:p>
          <a:p>
            <a:endParaRPr lang="en-GB" sz="2400" dirty="0"/>
          </a:p>
          <a:p>
            <a:r>
              <a:rPr lang="en-GB" sz="2400" b="1" dirty="0"/>
              <a:t>					</a:t>
            </a:r>
            <a:r>
              <a:rPr lang="en-GB" sz="2800" b="1" dirty="0"/>
              <a:t>Hearing </a:t>
            </a:r>
            <a:r>
              <a:rPr lang="en-GB" sz="2800" dirty="0"/>
              <a:t>- can help us identify obstacles we cant see, and control your balance</a:t>
            </a:r>
          </a:p>
          <a:p>
            <a:endParaRPr lang="en-GB" sz="2800" dirty="0"/>
          </a:p>
          <a:p>
            <a:r>
              <a:rPr lang="en-GB" sz="2400" dirty="0"/>
              <a:t>					Hearing loss can affect your balance, making tripping and falling more likely. If you have noticed </a:t>
            </a:r>
          </a:p>
          <a:p>
            <a:r>
              <a:rPr lang="en-GB" sz="2400" dirty="0"/>
              <a:t>	                                                      a change in your hearing, speak to your GP. </a:t>
            </a:r>
          </a:p>
          <a:p>
            <a:endParaRPr lang="en-GB" sz="1100" dirty="0"/>
          </a:p>
        </p:txBody>
      </p:sp>
      <p:pic>
        <p:nvPicPr>
          <p:cNvPr id="6" name="Graphic 5" descr="Eyes outline">
            <a:extLst>
              <a:ext uri="{FF2B5EF4-FFF2-40B4-BE49-F238E27FC236}">
                <a16:creationId xmlns:a16="http://schemas.microsoft.com/office/drawing/2014/main" id="{EA033BBE-C0DD-2A64-1E80-38D322F42C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000" y="2552701"/>
            <a:ext cx="1556084" cy="1556084"/>
          </a:xfrm>
          <a:prstGeom prst="rect">
            <a:avLst/>
          </a:prstGeom>
        </p:spPr>
      </p:pic>
      <p:pic>
        <p:nvPicPr>
          <p:cNvPr id="8" name="Graphic 7" descr="Ear with solid fill">
            <a:extLst>
              <a:ext uri="{FF2B5EF4-FFF2-40B4-BE49-F238E27FC236}">
                <a16:creationId xmlns:a16="http://schemas.microsoft.com/office/drawing/2014/main" id="{EEF87650-0D1D-F836-B3F4-58CF5C3AD6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19600" y="6438900"/>
            <a:ext cx="1143000" cy="1143000"/>
          </a:xfrm>
          <a:prstGeom prst="rect">
            <a:avLst/>
          </a:prstGeom>
        </p:spPr>
      </p:pic>
      <p:pic>
        <p:nvPicPr>
          <p:cNvPr id="5" name="Picture 4">
            <a:extLst>
              <a:ext uri="{FF2B5EF4-FFF2-40B4-BE49-F238E27FC236}">
                <a16:creationId xmlns:a16="http://schemas.microsoft.com/office/drawing/2014/main" id="{D4C86377-6541-8960-4082-CBC090DE8B21}"/>
              </a:ext>
            </a:extLst>
          </p:cNvPr>
          <p:cNvPicPr>
            <a:picLocks noChangeAspect="1"/>
          </p:cNvPicPr>
          <p:nvPr/>
        </p:nvPicPr>
        <p:blipFill>
          <a:blip r:embed="rId7"/>
          <a:stretch>
            <a:fillRect/>
          </a:stretch>
        </p:blipFill>
        <p:spPr>
          <a:xfrm>
            <a:off x="11633712" y="3696611"/>
            <a:ext cx="5816088" cy="181066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26D0D8F-4746-B744-4B3E-23A6D19D2DD6}"/>
              </a:ext>
            </a:extLst>
          </p:cNvPr>
          <p:cNvPicPr>
            <a:picLocks noChangeAspect="1"/>
          </p:cNvPicPr>
          <p:nvPr/>
        </p:nvPicPr>
        <p:blipFill>
          <a:blip r:embed="rId8"/>
          <a:stretch>
            <a:fillRect/>
          </a:stretch>
        </p:blipFill>
        <p:spPr>
          <a:xfrm>
            <a:off x="838200" y="6342952"/>
            <a:ext cx="3581400" cy="238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0749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Footprints with solid fill">
            <a:extLst>
              <a:ext uri="{FF2B5EF4-FFF2-40B4-BE49-F238E27FC236}">
                <a16:creationId xmlns:a16="http://schemas.microsoft.com/office/drawing/2014/main" id="{D9627078-B8F6-0140-704A-73DBFABFDCE3}"/>
              </a:ext>
            </a:extLst>
          </p:cNvPr>
          <p:cNvPicPr>
            <a:picLocks noChangeAspect="1"/>
          </p:cNvPicPr>
          <p:nvPr/>
        </p:nvPicPr>
        <p:blipFill>
          <a:blip r:embed="rId2">
            <a:lum bright="70000" contrast="-70000"/>
            <a:alphaModFix amt="51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9201" y="3144313"/>
            <a:ext cx="6723650" cy="6723650"/>
          </a:xfrm>
          <a:prstGeom prst="rect">
            <a:avLst/>
          </a:prstGeom>
        </p:spPr>
      </p:pic>
      <p:sp>
        <p:nvSpPr>
          <p:cNvPr id="3" name="Title 2"/>
          <p:cNvSpPr>
            <a:spLocks noGrp="1"/>
          </p:cNvSpPr>
          <p:nvPr>
            <p:ph type="title"/>
          </p:nvPr>
        </p:nvSpPr>
        <p:spPr/>
        <p:txBody>
          <a:bodyPr/>
          <a:lstStyle/>
          <a:p>
            <a:r>
              <a:rPr lang="en-GB" dirty="0"/>
              <a:t>Feet &amp; Footwear</a:t>
            </a:r>
          </a:p>
        </p:txBody>
      </p:sp>
      <p:sp>
        <p:nvSpPr>
          <p:cNvPr id="5" name="Content Placeholder 4">
            <a:extLst>
              <a:ext uri="{FF2B5EF4-FFF2-40B4-BE49-F238E27FC236}">
                <a16:creationId xmlns:a16="http://schemas.microsoft.com/office/drawing/2014/main" id="{B9E9E8D5-6550-C79C-DCA0-0F11DE499673}"/>
              </a:ext>
            </a:extLst>
          </p:cNvPr>
          <p:cNvSpPr>
            <a:spLocks noGrp="1"/>
          </p:cNvSpPr>
          <p:nvPr>
            <p:ph idx="1"/>
          </p:nvPr>
        </p:nvSpPr>
        <p:spPr>
          <a:xfrm>
            <a:off x="914400" y="1714500"/>
            <a:ext cx="16687800" cy="838200"/>
          </a:xfrm>
        </p:spPr>
        <p:txBody>
          <a:bodyPr/>
          <a:lstStyle/>
          <a:p>
            <a:pPr marL="0" indent="0">
              <a:buNone/>
            </a:pPr>
            <a:r>
              <a:rPr lang="en-GB" sz="2400" dirty="0"/>
              <a:t>Our feet are important in helping us stay balanced. Looking after your feet can help prevent problems that can cause pain, discomfort and make you unsteady. The 2 main things to consider are:</a:t>
            </a:r>
          </a:p>
          <a:p>
            <a:pPr marL="0" indent="0">
              <a:buNone/>
            </a:pPr>
            <a:endParaRPr lang="en-GB" sz="2400" dirty="0"/>
          </a:p>
          <a:p>
            <a:pPr marL="0" indent="0">
              <a:buNone/>
            </a:pPr>
            <a:endParaRPr lang="en-GB" sz="2400" dirty="0"/>
          </a:p>
        </p:txBody>
      </p:sp>
      <p:sp>
        <p:nvSpPr>
          <p:cNvPr id="2" name="TextBox 1">
            <a:extLst>
              <a:ext uri="{FF2B5EF4-FFF2-40B4-BE49-F238E27FC236}">
                <a16:creationId xmlns:a16="http://schemas.microsoft.com/office/drawing/2014/main" id="{B86C08D2-0748-8560-FF5D-E35AB37FFFE3}"/>
              </a:ext>
            </a:extLst>
          </p:cNvPr>
          <p:cNvSpPr txBox="1"/>
          <p:nvPr/>
        </p:nvSpPr>
        <p:spPr>
          <a:xfrm>
            <a:off x="1037724" y="3144313"/>
            <a:ext cx="7279106" cy="7602081"/>
          </a:xfrm>
          <a:prstGeom prst="rect">
            <a:avLst/>
          </a:prstGeom>
          <a:noFill/>
        </p:spPr>
        <p:txBody>
          <a:bodyPr wrap="square" numCol="1" rtlCol="0">
            <a:spAutoFit/>
          </a:bodyPr>
          <a:lstStyle/>
          <a:p>
            <a:pPr marL="0" indent="0" algn="ctr">
              <a:buNone/>
            </a:pPr>
            <a:r>
              <a:rPr lang="en-GB" sz="3600" b="1" dirty="0"/>
              <a:t>Footcare</a:t>
            </a:r>
          </a:p>
          <a:p>
            <a:pPr marL="0" indent="0">
              <a:buNone/>
            </a:pPr>
            <a:endParaRPr lang="en-GB" sz="2400" dirty="0"/>
          </a:p>
          <a:p>
            <a:pPr marL="342900" indent="-342900">
              <a:buFont typeface="Arial" panose="020B0604020202020204" pitchFamily="34" charset="0"/>
              <a:buChar char="•"/>
            </a:pPr>
            <a:r>
              <a:rPr lang="en-GB" sz="2400" dirty="0"/>
              <a:t>Feet should be washed daily and dried thoroughly (especially between your toes)</a:t>
            </a:r>
          </a:p>
          <a:p>
            <a:pPr marL="342900" indent="-342900">
              <a:buFont typeface="Arial" panose="020B0604020202020204" pitchFamily="34" charset="0"/>
              <a:buChar char="•"/>
            </a:pPr>
            <a:r>
              <a:rPr lang="en-GB" sz="2400" dirty="0"/>
              <a:t>Toenails should be trimmed once a week (consider a chiropodist if unable to do yourself)</a:t>
            </a:r>
          </a:p>
          <a:p>
            <a:pPr marL="342900" indent="-342900">
              <a:buFont typeface="Arial" panose="020B0604020202020204" pitchFamily="34" charset="0"/>
              <a:buChar char="•"/>
            </a:pPr>
            <a:r>
              <a:rPr lang="en-GB" sz="2400" dirty="0"/>
              <a:t>Skin should be kept smooth and checked for cracks/breaks in the skin</a:t>
            </a:r>
          </a:p>
          <a:p>
            <a:endParaRPr lang="en-GB" sz="2400" dirty="0"/>
          </a:p>
          <a:p>
            <a:pPr marL="0" indent="0">
              <a:buNone/>
            </a:pPr>
            <a:r>
              <a:rPr lang="en-GB" sz="2400" dirty="0"/>
              <a:t>Older people with foot pain walk more slowly and may walk badly. They are less able to balance and coordinate stability.</a:t>
            </a:r>
          </a:p>
          <a:p>
            <a:pPr marL="0" indent="0">
              <a:buNone/>
            </a:pPr>
            <a:endParaRPr lang="en-GB" sz="2400" dirty="0"/>
          </a:p>
          <a:p>
            <a:pPr marL="0" indent="0">
              <a:buNone/>
            </a:pPr>
            <a:r>
              <a:rPr lang="en-GB" sz="2400" dirty="0"/>
              <a:t>Those with diabetes should have their feet screened as part of an annual diabetic review.</a:t>
            </a:r>
          </a:p>
          <a:p>
            <a:endParaRPr lang="en-GB" sz="2400" b="1" dirty="0"/>
          </a:p>
          <a:p>
            <a:endParaRPr lang="en-GB" sz="2400" b="1" dirty="0"/>
          </a:p>
          <a:p>
            <a:endParaRPr lang="en-GB" sz="2400" b="1" dirty="0"/>
          </a:p>
          <a:p>
            <a:endParaRPr lang="en-GB" sz="2400" b="1" dirty="0"/>
          </a:p>
          <a:p>
            <a:endParaRPr lang="en-GB" sz="2400" b="1" dirty="0"/>
          </a:p>
        </p:txBody>
      </p:sp>
      <p:pic>
        <p:nvPicPr>
          <p:cNvPr id="9" name="Graphic 8" descr="Shoe with solid fill">
            <a:extLst>
              <a:ext uri="{FF2B5EF4-FFF2-40B4-BE49-F238E27FC236}">
                <a16:creationId xmlns:a16="http://schemas.microsoft.com/office/drawing/2014/main" id="{37A15828-6260-C3BC-D9AA-462F6CB2149C}"/>
              </a:ext>
            </a:extLst>
          </p:cNvPr>
          <p:cNvPicPr>
            <a:picLocks noChangeAspect="1"/>
          </p:cNvPicPr>
          <p:nvPr/>
        </p:nvPicPr>
        <p:blipFill>
          <a:blip r:embed="rId4">
            <a:lum bright="70000" contrast="-70000"/>
            <a:alphaModFix amt="74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54915" y="2705098"/>
            <a:ext cx="7038474" cy="7038474"/>
          </a:xfrm>
          <a:prstGeom prst="rect">
            <a:avLst/>
          </a:prstGeom>
        </p:spPr>
      </p:pic>
      <p:sp>
        <p:nvSpPr>
          <p:cNvPr id="4" name="TextBox 3">
            <a:extLst>
              <a:ext uri="{FF2B5EF4-FFF2-40B4-BE49-F238E27FC236}">
                <a16:creationId xmlns:a16="http://schemas.microsoft.com/office/drawing/2014/main" id="{2FB6B52B-A34E-574E-AE03-CFF6C61E63D7}"/>
              </a:ext>
            </a:extLst>
          </p:cNvPr>
          <p:cNvSpPr txBox="1"/>
          <p:nvPr/>
        </p:nvSpPr>
        <p:spPr>
          <a:xfrm>
            <a:off x="9492915" y="3144313"/>
            <a:ext cx="7595937" cy="6093976"/>
          </a:xfrm>
          <a:prstGeom prst="rect">
            <a:avLst/>
          </a:prstGeom>
          <a:noFill/>
        </p:spPr>
        <p:txBody>
          <a:bodyPr wrap="square" rtlCol="0">
            <a:spAutoFit/>
          </a:bodyPr>
          <a:lstStyle/>
          <a:p>
            <a:pPr algn="ctr"/>
            <a:r>
              <a:rPr lang="en-GB" sz="3600" b="1" dirty="0"/>
              <a:t>Footwear</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Should fit properly</a:t>
            </a:r>
          </a:p>
          <a:p>
            <a:pPr marL="800100" lvl="1" indent="-342900">
              <a:buFontTx/>
              <a:buChar char="-"/>
            </a:pPr>
            <a:r>
              <a:rPr lang="en-GB" sz="2400" dirty="0"/>
              <a:t>shoes should feel safe and secure when walking</a:t>
            </a:r>
          </a:p>
          <a:p>
            <a:pPr marL="800100" lvl="1" indent="-342900">
              <a:buFontTx/>
              <a:buChar char="-"/>
            </a:pPr>
            <a:r>
              <a:rPr lang="en-GB" sz="2400" dirty="0"/>
              <a:t>Velcro fastenings are recommended for people that suffer from swelling</a:t>
            </a:r>
          </a:p>
          <a:p>
            <a:pPr marL="342900" indent="-342900">
              <a:buFont typeface="Arial" panose="020B0604020202020204" pitchFamily="34" charset="0"/>
              <a:buChar char="•"/>
            </a:pPr>
            <a:r>
              <a:rPr lang="en-GB" sz="2400" dirty="0"/>
              <a:t>Should provide adequate support</a:t>
            </a:r>
          </a:p>
          <a:p>
            <a:pPr marL="800100" lvl="1" indent="-342900">
              <a:buFontTx/>
              <a:buChar char="-"/>
            </a:pPr>
            <a:r>
              <a:rPr lang="en-GB" sz="2400" dirty="0"/>
              <a:t>Soft, firm leather shoes with man-made thin sole and low/flat heel with good grip are best</a:t>
            </a:r>
          </a:p>
          <a:p>
            <a:pPr lvl="1"/>
            <a:endParaRPr lang="en-GB" sz="2400" dirty="0"/>
          </a:p>
          <a:p>
            <a:pPr lvl="1"/>
            <a:endParaRPr lang="en-GB" sz="2400" dirty="0"/>
          </a:p>
          <a:p>
            <a:r>
              <a:rPr lang="en-GB" sz="2400" dirty="0"/>
              <a:t>Walking in bare feet or socks can increase risk of slipping.</a:t>
            </a:r>
          </a:p>
          <a:p>
            <a:endParaRPr lang="en-GB" sz="2400" dirty="0"/>
          </a:p>
          <a:p>
            <a:r>
              <a:rPr lang="en-GB" sz="2400" dirty="0"/>
              <a:t>Slippers should not be worn for long periods, and should have appropriate fastening to keep them on your feet</a:t>
            </a:r>
          </a:p>
          <a:p>
            <a:endParaRPr lang="en-GB" dirty="0"/>
          </a:p>
        </p:txBody>
      </p:sp>
    </p:spTree>
    <p:extLst>
      <p:ext uri="{BB962C8B-B14F-4D97-AF65-F5344CB8AC3E}">
        <p14:creationId xmlns:p14="http://schemas.microsoft.com/office/powerpoint/2010/main" val="89437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Bone Health</a:t>
            </a:r>
          </a:p>
        </p:txBody>
      </p:sp>
      <p:sp>
        <p:nvSpPr>
          <p:cNvPr id="3" name="TextBox 2">
            <a:extLst>
              <a:ext uri="{FF2B5EF4-FFF2-40B4-BE49-F238E27FC236}">
                <a16:creationId xmlns:a16="http://schemas.microsoft.com/office/drawing/2014/main" id="{4997822D-981D-4B1F-A7AE-6FB473FF8A4A}"/>
              </a:ext>
            </a:extLst>
          </p:cNvPr>
          <p:cNvSpPr txBox="1"/>
          <p:nvPr/>
        </p:nvSpPr>
        <p:spPr>
          <a:xfrm>
            <a:off x="1219200" y="2019300"/>
            <a:ext cx="15163800" cy="369332"/>
          </a:xfrm>
          <a:prstGeom prst="rect">
            <a:avLst/>
          </a:prstGeom>
          <a:noFill/>
        </p:spPr>
        <p:txBody>
          <a:bodyPr wrap="square" rtlCol="0">
            <a:spAutoFit/>
          </a:bodyPr>
          <a:lstStyle/>
          <a:p>
            <a:r>
              <a:rPr lang="en-GB" dirty="0"/>
              <a:t> </a:t>
            </a:r>
          </a:p>
        </p:txBody>
      </p:sp>
      <p:sp>
        <p:nvSpPr>
          <p:cNvPr id="7" name="TextBox 6">
            <a:extLst>
              <a:ext uri="{FF2B5EF4-FFF2-40B4-BE49-F238E27FC236}">
                <a16:creationId xmlns:a16="http://schemas.microsoft.com/office/drawing/2014/main" id="{118C177E-2812-F151-4813-A5DC58119664}"/>
              </a:ext>
            </a:extLst>
          </p:cNvPr>
          <p:cNvSpPr txBox="1"/>
          <p:nvPr/>
        </p:nvSpPr>
        <p:spPr>
          <a:xfrm>
            <a:off x="762000" y="1485900"/>
            <a:ext cx="16916400" cy="8463855"/>
          </a:xfrm>
          <a:prstGeom prst="rect">
            <a:avLst/>
          </a:prstGeom>
          <a:noFill/>
        </p:spPr>
        <p:txBody>
          <a:bodyPr wrap="square" rtlCol="0">
            <a:spAutoFit/>
          </a:bodyPr>
          <a:lstStyle/>
          <a:p>
            <a:r>
              <a:rPr lang="en-GB" sz="2400" dirty="0"/>
              <a:t>Keeping your bones healthy is important, regardless of age.  If your bones are strong, there is less chance of you breaking a bone if you fall. Losing bone density is a normal part of the ageing process., with some people losing it much faster than normal. This can lead to osteoporosis.</a:t>
            </a:r>
          </a:p>
          <a:p>
            <a:endParaRPr lang="en-GB" sz="2400" dirty="0"/>
          </a:p>
          <a:p>
            <a:r>
              <a:rPr lang="en-GB" sz="2400" b="1" dirty="0"/>
              <a:t>Osteoporosis</a:t>
            </a:r>
          </a:p>
          <a:p>
            <a:pPr marL="800100" lvl="1" indent="-342900">
              <a:buFont typeface="Arial" panose="020B0604020202020204" pitchFamily="34" charset="0"/>
              <a:buChar char="•"/>
            </a:pPr>
            <a:r>
              <a:rPr lang="en-GB" sz="2400" dirty="0"/>
              <a:t>About 3 million people in the UK are affected by osteoporosis, with women are more at risk of osteoporosis than men</a:t>
            </a:r>
          </a:p>
          <a:p>
            <a:pPr marL="800100" lvl="1" indent="-342900">
              <a:buFont typeface="Arial" panose="020B0604020202020204" pitchFamily="34" charset="0"/>
              <a:buChar char="•"/>
            </a:pPr>
            <a:r>
              <a:rPr lang="en-GB" sz="2400" dirty="0"/>
              <a:t>Risk factors include RA, family history, low BMI, long term steroid use and long periods of inactivity</a:t>
            </a:r>
          </a:p>
          <a:p>
            <a:pPr marL="800100" lvl="1" indent="-342900">
              <a:buFont typeface="Arial" panose="020B0604020202020204" pitchFamily="34" charset="0"/>
              <a:buChar char="•"/>
            </a:pPr>
            <a:r>
              <a:rPr lang="en-GB" sz="2400" dirty="0"/>
              <a:t>1 in 2 women and 1 in 5 men over 50 will break a bone due to low bone strength from osteoporosis</a:t>
            </a:r>
          </a:p>
          <a:p>
            <a:pPr marL="800100" lvl="1" indent="-342900">
              <a:buFont typeface="Arial" panose="020B0604020202020204" pitchFamily="34" charset="0"/>
              <a:buChar char="•"/>
            </a:pPr>
            <a:r>
              <a:rPr lang="en-GB" sz="2400" dirty="0"/>
              <a:t>Over 500,000 people need hospital treatment every year for fragility fractures (fractures caused by osteoporosis).</a:t>
            </a:r>
          </a:p>
          <a:p>
            <a:endParaRPr lang="en-GB" sz="2400" dirty="0"/>
          </a:p>
          <a:p>
            <a:pPr algn="ctr"/>
            <a:r>
              <a:rPr lang="en-GB" sz="2400" b="1" dirty="0"/>
              <a:t>Having osteoporosis doesn’t automatically mean that your bones will break (fracture), but it does mean that you’ve a higher chance of breaking a bone if you have a bump or fall. </a:t>
            </a:r>
          </a:p>
          <a:p>
            <a:endParaRPr lang="en-GB" sz="2400" dirty="0"/>
          </a:p>
          <a:p>
            <a:r>
              <a:rPr lang="en-GB" sz="2400" dirty="0"/>
              <a:t>There are a number of things you can do to make your bones stronger.</a:t>
            </a:r>
          </a:p>
          <a:p>
            <a:pPr marL="800100" lvl="1" indent="-342900">
              <a:buFont typeface="Arial" panose="020B0604020202020204" pitchFamily="34" charset="0"/>
              <a:buChar char="•"/>
            </a:pPr>
            <a:r>
              <a:rPr lang="en-GB" sz="2400" dirty="0"/>
              <a:t>Do weight-bearing exercises</a:t>
            </a:r>
          </a:p>
          <a:p>
            <a:pPr marL="800100" lvl="1" indent="-342900">
              <a:buFont typeface="Arial" panose="020B0604020202020204" pitchFamily="34" charset="0"/>
              <a:buChar char="•"/>
            </a:pPr>
            <a:r>
              <a:rPr lang="en-GB" sz="2400" dirty="0"/>
              <a:t>Eat a well balanced diet rich in calcium, (dairy, green </a:t>
            </a:r>
          </a:p>
          <a:p>
            <a:pPr lvl="1"/>
            <a:r>
              <a:rPr lang="en-GB" sz="2400" dirty="0"/>
              <a:t>leafy vegetables, nuts)</a:t>
            </a:r>
          </a:p>
          <a:p>
            <a:pPr marL="800100" lvl="1" indent="-342900">
              <a:buFont typeface="Arial" panose="020B0604020202020204" pitchFamily="34" charset="0"/>
              <a:buChar char="•"/>
            </a:pPr>
            <a:r>
              <a:rPr lang="en-GB" sz="2400" dirty="0"/>
              <a:t>Increase Vitamin D levels, through diet (oily fish, eggs, </a:t>
            </a:r>
          </a:p>
          <a:p>
            <a:pPr lvl="1"/>
            <a:r>
              <a:rPr lang="en-GB" sz="2400" dirty="0"/>
              <a:t>fortified cereals/bread) or from sunlight</a:t>
            </a:r>
          </a:p>
          <a:p>
            <a:pPr marL="800100" lvl="1" indent="-342900">
              <a:buFont typeface="Arial" panose="020B0604020202020204" pitchFamily="34" charset="0"/>
              <a:buChar char="•"/>
            </a:pPr>
            <a:r>
              <a:rPr lang="en-GB" sz="2400" dirty="0"/>
              <a:t>Limit alcohol</a:t>
            </a:r>
          </a:p>
          <a:p>
            <a:pPr marL="800100" lvl="1" indent="-342900">
              <a:buFont typeface="Arial" panose="020B0604020202020204" pitchFamily="34" charset="0"/>
              <a:buChar char="•"/>
            </a:pPr>
            <a:r>
              <a:rPr lang="en-GB" sz="2400" dirty="0"/>
              <a:t>Stop smoking</a:t>
            </a:r>
          </a:p>
          <a:p>
            <a:endParaRPr lang="en-GB" sz="2400" dirty="0"/>
          </a:p>
          <a:p>
            <a:endParaRPr lang="en-GB" sz="1600" dirty="0"/>
          </a:p>
        </p:txBody>
      </p:sp>
      <p:pic>
        <p:nvPicPr>
          <p:cNvPr id="4" name="Picture 3">
            <a:extLst>
              <a:ext uri="{FF2B5EF4-FFF2-40B4-BE49-F238E27FC236}">
                <a16:creationId xmlns:a16="http://schemas.microsoft.com/office/drawing/2014/main" id="{E7014A53-F9AF-3AB1-CF43-2B88BC4BCC70}"/>
              </a:ext>
            </a:extLst>
          </p:cNvPr>
          <p:cNvPicPr>
            <a:picLocks noChangeAspect="1"/>
          </p:cNvPicPr>
          <p:nvPr/>
        </p:nvPicPr>
        <p:blipFill>
          <a:blip r:embed="rId3"/>
          <a:stretch>
            <a:fillRect/>
          </a:stretch>
        </p:blipFill>
        <p:spPr>
          <a:xfrm>
            <a:off x="11125200" y="6394823"/>
            <a:ext cx="4724400" cy="3338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4389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Medication</a:t>
            </a:r>
          </a:p>
        </p:txBody>
      </p:sp>
      <p:sp>
        <p:nvSpPr>
          <p:cNvPr id="3" name="TextBox 2">
            <a:extLst>
              <a:ext uri="{FF2B5EF4-FFF2-40B4-BE49-F238E27FC236}">
                <a16:creationId xmlns:a16="http://schemas.microsoft.com/office/drawing/2014/main" id="{4997822D-981D-4B1F-A7AE-6FB473FF8A4A}"/>
              </a:ext>
            </a:extLst>
          </p:cNvPr>
          <p:cNvSpPr txBox="1"/>
          <p:nvPr/>
        </p:nvSpPr>
        <p:spPr>
          <a:xfrm>
            <a:off x="1219200" y="2019300"/>
            <a:ext cx="15163800" cy="923330"/>
          </a:xfrm>
          <a:prstGeom prst="rect">
            <a:avLst/>
          </a:prstGeom>
          <a:noFill/>
        </p:spPr>
        <p:txBody>
          <a:bodyPr wrap="square" rtlCol="0">
            <a:spAutoFit/>
          </a:bodyPr>
          <a:lstStyle/>
          <a:p>
            <a:endParaRPr lang="en-GB" dirty="0"/>
          </a:p>
          <a:p>
            <a:endParaRPr lang="en-GB" dirty="0"/>
          </a:p>
          <a:p>
            <a:r>
              <a:rPr lang="en-GB" dirty="0"/>
              <a:t> </a:t>
            </a:r>
          </a:p>
        </p:txBody>
      </p:sp>
      <p:sp>
        <p:nvSpPr>
          <p:cNvPr id="5" name="TextBox 4">
            <a:extLst>
              <a:ext uri="{FF2B5EF4-FFF2-40B4-BE49-F238E27FC236}">
                <a16:creationId xmlns:a16="http://schemas.microsoft.com/office/drawing/2014/main" id="{B8B465EE-3D44-176E-3B83-227CC0DC9E87}"/>
              </a:ext>
            </a:extLst>
          </p:cNvPr>
          <p:cNvSpPr txBox="1"/>
          <p:nvPr/>
        </p:nvSpPr>
        <p:spPr>
          <a:xfrm>
            <a:off x="1219200" y="1392257"/>
            <a:ext cx="16378990" cy="8586966"/>
          </a:xfrm>
          <a:prstGeom prst="rect">
            <a:avLst/>
          </a:prstGeom>
          <a:noFill/>
        </p:spPr>
        <p:txBody>
          <a:bodyPr wrap="square">
            <a:spAutoFit/>
          </a:bodyPr>
          <a:lstStyle/>
          <a:p>
            <a:r>
              <a:rPr lang="en-GB" sz="2400" dirty="0"/>
              <a:t>Medication can play an important role in keeping us healthy, as long as it is appropriate.  Medicine use is an ongoing process that needs regularly reviewed and altered.</a:t>
            </a:r>
          </a:p>
          <a:p>
            <a:endParaRPr lang="en-GB" sz="2400" dirty="0"/>
          </a:p>
          <a:p>
            <a:r>
              <a:rPr lang="en-GB" sz="2400" b="1" dirty="0"/>
              <a:t>Polypharmacy</a:t>
            </a:r>
            <a:r>
              <a:rPr lang="en-GB" sz="2400" dirty="0"/>
              <a:t> (the use of multiple medicines) or the side effects of certain medicines can increase your risk of falling. </a:t>
            </a:r>
          </a:p>
          <a:p>
            <a:endParaRPr lang="en-GB" sz="2400" dirty="0"/>
          </a:p>
          <a:p>
            <a:r>
              <a:rPr lang="en-GB" sz="2400" dirty="0"/>
              <a:t>Some side effects that increase risk of falling include:</a:t>
            </a:r>
          </a:p>
          <a:p>
            <a:pPr marL="2114550" lvl="4" indent="-285750">
              <a:buFont typeface="Arial" panose="020B0604020202020204" pitchFamily="34" charset="0"/>
              <a:buChar char="•"/>
            </a:pPr>
            <a:r>
              <a:rPr lang="en-GB" sz="2400" dirty="0"/>
              <a:t>Dizziness e.g. blood pressure drugs and diuretics </a:t>
            </a:r>
          </a:p>
          <a:p>
            <a:pPr marL="2114550" lvl="4" indent="-285750">
              <a:buFont typeface="Arial" panose="020B0604020202020204" pitchFamily="34" charset="0"/>
              <a:buChar char="•"/>
            </a:pPr>
            <a:r>
              <a:rPr lang="en-GB" sz="2400" dirty="0"/>
              <a:t>Drowsiness e.g. sleeping tablets, tranquilizers, antihistamines, anti-emetics, anti-epileptic</a:t>
            </a:r>
          </a:p>
          <a:p>
            <a:pPr marL="2114550" lvl="4" indent="-285750">
              <a:buFont typeface="Arial" panose="020B0604020202020204" pitchFamily="34" charset="0"/>
              <a:buChar char="•"/>
            </a:pPr>
            <a:r>
              <a:rPr lang="en-GB" sz="2400" dirty="0"/>
              <a:t>Altered vision</a:t>
            </a:r>
          </a:p>
          <a:p>
            <a:pPr marL="2114550" lvl="4" indent="-285750">
              <a:buFont typeface="Arial" panose="020B0604020202020204" pitchFamily="34" charset="0"/>
              <a:buChar char="•"/>
            </a:pPr>
            <a:r>
              <a:rPr lang="en-GB" sz="2400" dirty="0"/>
              <a:t>Difficulty thinking clearly</a:t>
            </a:r>
          </a:p>
          <a:p>
            <a:endParaRPr lang="en-GB" sz="2400" dirty="0"/>
          </a:p>
          <a:p>
            <a:r>
              <a:rPr lang="en-GB" sz="2400" dirty="0"/>
              <a:t>Things to consider with medication:</a:t>
            </a:r>
          </a:p>
          <a:p>
            <a:endParaRPr lang="en-GB" dirty="0"/>
          </a:p>
          <a:p>
            <a:r>
              <a:rPr lang="en-GB" sz="2800" b="1" dirty="0"/>
              <a:t>WHY	        	     HOW  	         STORAGE 	         SIDE EFFECTS		     OVERCOUNTER MEDS	           ALCOHOL</a:t>
            </a:r>
          </a:p>
          <a:p>
            <a:endParaRPr lang="en-GB" sz="2400" b="1" dirty="0"/>
          </a:p>
          <a:p>
            <a:endParaRPr lang="en-GB" dirty="0"/>
          </a:p>
          <a:p>
            <a:endParaRPr lang="en-GB" dirty="0"/>
          </a:p>
          <a:p>
            <a:endParaRPr lang="en-GB" dirty="0"/>
          </a:p>
          <a:p>
            <a:endParaRPr lang="en-GB" sz="2400" dirty="0"/>
          </a:p>
          <a:p>
            <a:r>
              <a:rPr lang="en-GB" sz="2400" dirty="0"/>
              <a:t>People who can review your medications include:</a:t>
            </a:r>
          </a:p>
          <a:p>
            <a:pPr marL="2114550" lvl="4" indent="-285750">
              <a:buFont typeface="Arial" panose="020B0604020202020204" pitchFamily="34" charset="0"/>
              <a:buChar char="•"/>
            </a:pPr>
            <a:r>
              <a:rPr lang="en-GB" sz="2400" dirty="0"/>
              <a:t>GP or other prescribers in your GP practice</a:t>
            </a:r>
          </a:p>
          <a:p>
            <a:pPr marL="2114550" lvl="4" indent="-285750">
              <a:buFont typeface="Arial" panose="020B0604020202020204" pitchFamily="34" charset="0"/>
              <a:buChar char="•"/>
            </a:pPr>
            <a:r>
              <a:rPr lang="en-GB" sz="2400" dirty="0"/>
              <a:t>Practice pharmacist</a:t>
            </a:r>
          </a:p>
          <a:p>
            <a:pPr marL="2114550" lvl="4" indent="-285750">
              <a:buFont typeface="Arial" panose="020B0604020202020204" pitchFamily="34" charset="0"/>
              <a:buChar char="•"/>
            </a:pPr>
            <a:r>
              <a:rPr lang="en-GB" sz="2400" dirty="0"/>
              <a:t>During hospital visits (clinics or hospital admission)</a:t>
            </a:r>
          </a:p>
          <a:p>
            <a:endParaRPr lang="en-GB" sz="2000" dirty="0"/>
          </a:p>
        </p:txBody>
      </p:sp>
      <p:pic>
        <p:nvPicPr>
          <p:cNvPr id="6" name="Graphic 5" descr="Box with solid fill">
            <a:extLst>
              <a:ext uri="{FF2B5EF4-FFF2-40B4-BE49-F238E27FC236}">
                <a16:creationId xmlns:a16="http://schemas.microsoft.com/office/drawing/2014/main" id="{74DC9C4F-66D8-DB4B-734D-77CAFC8914BE}"/>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19455" y="6515100"/>
            <a:ext cx="914400" cy="914400"/>
          </a:xfrm>
          <a:prstGeom prst="rect">
            <a:avLst/>
          </a:prstGeom>
        </p:spPr>
      </p:pic>
      <p:pic>
        <p:nvPicPr>
          <p:cNvPr id="8" name="Graphic 7" descr="Medicine with solid fill">
            <a:extLst>
              <a:ext uri="{FF2B5EF4-FFF2-40B4-BE49-F238E27FC236}">
                <a16:creationId xmlns:a16="http://schemas.microsoft.com/office/drawing/2014/main" id="{6BCC739D-4300-07B6-A5C0-CF40186E6F91}"/>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67100" y="6515100"/>
            <a:ext cx="914400" cy="914400"/>
          </a:xfrm>
          <a:prstGeom prst="rect">
            <a:avLst/>
          </a:prstGeom>
        </p:spPr>
      </p:pic>
      <p:pic>
        <p:nvPicPr>
          <p:cNvPr id="10" name="Graphic 9" descr="Question mark with solid fill">
            <a:extLst>
              <a:ext uri="{FF2B5EF4-FFF2-40B4-BE49-F238E27FC236}">
                <a16:creationId xmlns:a16="http://schemas.microsoft.com/office/drawing/2014/main" id="{42B97568-608F-963B-D386-2A8BBC35F0E7}"/>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6800" y="6515100"/>
            <a:ext cx="914400" cy="914400"/>
          </a:xfrm>
          <a:prstGeom prst="rect">
            <a:avLst/>
          </a:prstGeom>
        </p:spPr>
      </p:pic>
      <p:pic>
        <p:nvPicPr>
          <p:cNvPr id="12" name="Graphic 11" descr="Beer with solid fill">
            <a:extLst>
              <a:ext uri="{FF2B5EF4-FFF2-40B4-BE49-F238E27FC236}">
                <a16:creationId xmlns:a16="http://schemas.microsoft.com/office/drawing/2014/main" id="{8AFDB9FF-BE85-16C5-CF63-8CE25C992C05}"/>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230600" y="6515100"/>
            <a:ext cx="914400" cy="914400"/>
          </a:xfrm>
          <a:prstGeom prst="rect">
            <a:avLst/>
          </a:prstGeom>
        </p:spPr>
      </p:pic>
      <p:pic>
        <p:nvPicPr>
          <p:cNvPr id="14" name="Graphic 13" descr="Medical with solid fill">
            <a:extLst>
              <a:ext uri="{FF2B5EF4-FFF2-40B4-BE49-F238E27FC236}">
                <a16:creationId xmlns:a16="http://schemas.microsoft.com/office/drawing/2014/main" id="{4B4A4F3C-4D47-D0A9-8AF8-0C4EF2943F19}"/>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01255" y="6515100"/>
            <a:ext cx="914400" cy="914400"/>
          </a:xfrm>
          <a:prstGeom prst="rect">
            <a:avLst/>
          </a:prstGeom>
        </p:spPr>
      </p:pic>
      <p:pic>
        <p:nvPicPr>
          <p:cNvPr id="16" name="Graphic 15" descr="Fever with solid fill">
            <a:extLst>
              <a:ext uri="{FF2B5EF4-FFF2-40B4-BE49-F238E27FC236}">
                <a16:creationId xmlns:a16="http://schemas.microsoft.com/office/drawing/2014/main" id="{04B54EF4-9461-FAE3-9A4F-6610FEBCFF7B}"/>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29355" y="6515100"/>
            <a:ext cx="914400" cy="914400"/>
          </a:xfrm>
          <a:prstGeom prst="rect">
            <a:avLst/>
          </a:prstGeom>
        </p:spPr>
      </p:pic>
    </p:spTree>
    <p:extLst>
      <p:ext uri="{BB962C8B-B14F-4D97-AF65-F5344CB8AC3E}">
        <p14:creationId xmlns:p14="http://schemas.microsoft.com/office/powerpoint/2010/main" val="106006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Diet &amp; Hydration</a:t>
            </a:r>
          </a:p>
        </p:txBody>
      </p:sp>
      <p:sp>
        <p:nvSpPr>
          <p:cNvPr id="4" name="TextBox 3">
            <a:extLst>
              <a:ext uri="{FF2B5EF4-FFF2-40B4-BE49-F238E27FC236}">
                <a16:creationId xmlns:a16="http://schemas.microsoft.com/office/drawing/2014/main" id="{F640F303-479A-70B7-DB92-8B138DC5ACA5}"/>
              </a:ext>
            </a:extLst>
          </p:cNvPr>
          <p:cNvSpPr txBox="1"/>
          <p:nvPr/>
        </p:nvSpPr>
        <p:spPr>
          <a:xfrm>
            <a:off x="914400" y="1528012"/>
            <a:ext cx="16916400" cy="5021055"/>
          </a:xfrm>
          <a:prstGeom prst="rect">
            <a:avLst/>
          </a:prstGeom>
          <a:noFill/>
        </p:spPr>
        <p:txBody>
          <a:bodyPr wrap="square">
            <a:spAutoFit/>
          </a:bodyPr>
          <a:lstStyle/>
          <a:p>
            <a:r>
              <a:rPr lang="en-GB" sz="2400" dirty="0"/>
              <a:t>Eating regular, nutritious meals and drinking plenty of non-alcoholic fluids can help to avoid problems that can contribute to a fall.</a:t>
            </a:r>
          </a:p>
          <a:p>
            <a:endParaRPr lang="en-GB" sz="2400" dirty="0"/>
          </a:p>
          <a:p>
            <a:r>
              <a:rPr lang="en-GB" sz="2400" b="1" dirty="0"/>
              <a:t>What can I do?</a:t>
            </a:r>
          </a:p>
          <a:p>
            <a:pPr marL="800100" lvl="1" indent="-342900">
              <a:lnSpc>
                <a:spcPct val="150000"/>
              </a:lnSpc>
              <a:buFont typeface="Wingdings" panose="05000000000000000000" pitchFamily="2" charset="2"/>
              <a:buChar char="ü"/>
            </a:pPr>
            <a:r>
              <a:rPr lang="en-GB" sz="2400" dirty="0"/>
              <a:t>eat a varied and balanced diet</a:t>
            </a:r>
          </a:p>
          <a:p>
            <a:pPr marL="800100" lvl="1" indent="-342900">
              <a:lnSpc>
                <a:spcPct val="150000"/>
              </a:lnSpc>
              <a:buFont typeface="Wingdings" panose="05000000000000000000" pitchFamily="2" charset="2"/>
              <a:buChar char="ü"/>
            </a:pPr>
            <a:r>
              <a:rPr lang="en-GB" sz="2400" dirty="0"/>
              <a:t>eat regularly, and don’t skip meals (can make you feel dizzy or faint/lightheaded and tired))</a:t>
            </a:r>
          </a:p>
          <a:p>
            <a:pPr marL="800100" lvl="1" indent="-342900">
              <a:lnSpc>
                <a:spcPct val="150000"/>
              </a:lnSpc>
              <a:buFont typeface="Wingdings" panose="05000000000000000000" pitchFamily="2" charset="2"/>
              <a:buChar char="ü"/>
            </a:pPr>
            <a:r>
              <a:rPr lang="en-GB" sz="2400" dirty="0"/>
              <a:t>keep hydrated by drinking water and other soft drinks regularly (prevents</a:t>
            </a:r>
          </a:p>
          <a:p>
            <a:pPr lvl="1">
              <a:lnSpc>
                <a:spcPct val="150000"/>
              </a:lnSpc>
            </a:pPr>
            <a:r>
              <a:rPr lang="en-GB" sz="2400" dirty="0"/>
              <a:t> dehydration and urine infections, which can lead to dizziness, low blood </a:t>
            </a:r>
          </a:p>
          <a:p>
            <a:pPr lvl="1">
              <a:lnSpc>
                <a:spcPct val="150000"/>
              </a:lnSpc>
            </a:pPr>
            <a:r>
              <a:rPr lang="en-GB" sz="2400" dirty="0"/>
              <a:t>pressure, confusion and loss of balance)</a:t>
            </a:r>
          </a:p>
          <a:p>
            <a:pPr marL="800100" lvl="1" indent="-342900">
              <a:lnSpc>
                <a:spcPct val="150000"/>
              </a:lnSpc>
              <a:buFont typeface="Wingdings" panose="05000000000000000000" pitchFamily="2" charset="2"/>
              <a:buChar char="ü"/>
            </a:pPr>
            <a:r>
              <a:rPr lang="en-GB" sz="2400" dirty="0"/>
              <a:t>keep to the recommended safe levels for drinking alcohol (can affect</a:t>
            </a:r>
          </a:p>
          <a:p>
            <a:pPr lvl="1">
              <a:lnSpc>
                <a:spcPct val="150000"/>
              </a:lnSpc>
            </a:pPr>
            <a:r>
              <a:rPr lang="en-GB" sz="2400" dirty="0"/>
              <a:t> memory, balance, coordination and judgement)</a:t>
            </a:r>
          </a:p>
        </p:txBody>
      </p:sp>
      <p:pic>
        <p:nvPicPr>
          <p:cNvPr id="5" name="Picture 4">
            <a:extLst>
              <a:ext uri="{FF2B5EF4-FFF2-40B4-BE49-F238E27FC236}">
                <a16:creationId xmlns:a16="http://schemas.microsoft.com/office/drawing/2014/main" id="{5252AEE0-62C4-56E2-A09E-7D6502EBA4D8}"/>
              </a:ext>
            </a:extLst>
          </p:cNvPr>
          <p:cNvPicPr>
            <a:picLocks noChangeAspect="1"/>
          </p:cNvPicPr>
          <p:nvPr/>
        </p:nvPicPr>
        <p:blipFill rotWithShape="1">
          <a:blip r:embed="rId2"/>
          <a:srcRect l="5694" r="6020"/>
          <a:stretch/>
        </p:blipFill>
        <p:spPr>
          <a:xfrm>
            <a:off x="11125200" y="3924300"/>
            <a:ext cx="6705600" cy="4542568"/>
          </a:xfrm>
          <a:prstGeom prst="rect">
            <a:avLst/>
          </a:prstGeom>
        </p:spPr>
      </p:pic>
      <p:sp>
        <p:nvSpPr>
          <p:cNvPr id="8" name="TextBox 7">
            <a:extLst>
              <a:ext uri="{FF2B5EF4-FFF2-40B4-BE49-F238E27FC236}">
                <a16:creationId xmlns:a16="http://schemas.microsoft.com/office/drawing/2014/main" id="{894D18EB-CA1D-8A8F-F67C-7E26BEF7E697}"/>
              </a:ext>
            </a:extLst>
          </p:cNvPr>
          <p:cNvSpPr txBox="1"/>
          <p:nvPr/>
        </p:nvSpPr>
        <p:spPr>
          <a:xfrm>
            <a:off x="1066800" y="7048500"/>
            <a:ext cx="9335464" cy="2246769"/>
          </a:xfrm>
          <a:prstGeom prst="rect">
            <a:avLst/>
          </a:prstGeom>
          <a:noFill/>
        </p:spPr>
        <p:txBody>
          <a:bodyPr wrap="square">
            <a:spAutoFit/>
          </a:bodyPr>
          <a:lstStyle/>
          <a:p>
            <a:r>
              <a:rPr lang="en-GB" sz="2800" b="1" i="0" u="none" strike="noStrike" baseline="0" dirty="0">
                <a:solidFill>
                  <a:srgbClr val="000000"/>
                </a:solidFill>
                <a:latin typeface="Calibri" panose="020F0502020204030204" pitchFamily="34" charset="0"/>
              </a:rPr>
              <a:t>As people get older, they can become less aware that they are thirsty and are becoming dehydrated. Some people who have problems with their bladder and bowels try not to drink much as they are concerned about getting to the toilet on time, though this can make bladder and bowel problems worse</a:t>
            </a:r>
            <a:r>
              <a:rPr lang="en-GB" sz="2000" b="0" i="0" u="none" strike="noStrike" baseline="0" dirty="0">
                <a:solidFill>
                  <a:srgbClr val="000000"/>
                </a:solidFill>
                <a:latin typeface="Calibri" panose="020F0502020204030204" pitchFamily="34" charset="0"/>
              </a:rPr>
              <a:t>. </a:t>
            </a:r>
            <a:endParaRPr lang="en-GB" sz="2000" dirty="0"/>
          </a:p>
        </p:txBody>
      </p:sp>
    </p:spTree>
    <p:extLst>
      <p:ext uri="{BB962C8B-B14F-4D97-AF65-F5344CB8AC3E}">
        <p14:creationId xmlns:p14="http://schemas.microsoft.com/office/powerpoint/2010/main" val="3578527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5A4239-0B28-7AA1-B713-B7ECFC141D49}"/>
              </a:ext>
            </a:extLst>
          </p:cNvPr>
          <p:cNvPicPr>
            <a:picLocks noChangeAspect="1"/>
          </p:cNvPicPr>
          <p:nvPr/>
        </p:nvPicPr>
        <p:blipFill rotWithShape="1">
          <a:blip r:embed="rId2"/>
          <a:srcRect l="6619" r="7173"/>
          <a:stretch/>
        </p:blipFill>
        <p:spPr>
          <a:xfrm>
            <a:off x="647700" y="1607468"/>
            <a:ext cx="6781800" cy="7866723"/>
          </a:xfrm>
          <a:prstGeom prst="rect">
            <a:avLst/>
          </a:prstGeom>
          <a:noFill/>
        </p:spPr>
      </p:pic>
      <p:sp>
        <p:nvSpPr>
          <p:cNvPr id="3" name="TextBox 2">
            <a:extLst>
              <a:ext uri="{FF2B5EF4-FFF2-40B4-BE49-F238E27FC236}">
                <a16:creationId xmlns:a16="http://schemas.microsoft.com/office/drawing/2014/main" id="{35DE0E01-C3B4-98C5-65EE-64EF5A16FDB2}"/>
              </a:ext>
            </a:extLst>
          </p:cNvPr>
          <p:cNvSpPr txBox="1"/>
          <p:nvPr/>
        </p:nvSpPr>
        <p:spPr>
          <a:xfrm>
            <a:off x="7620000" y="876300"/>
            <a:ext cx="9583076" cy="8610600"/>
          </a:xfrm>
          <a:prstGeom prst="rect">
            <a:avLst/>
          </a:prstGeom>
        </p:spPr>
        <p:txBody>
          <a:bodyPr rtlCol="0">
            <a:normAutofit fontScale="92500" lnSpcReduction="10000"/>
          </a:bodyPr>
          <a:lstStyle/>
          <a:p>
            <a:pPr>
              <a:lnSpc>
                <a:spcPct val="90000"/>
              </a:lnSpc>
              <a:spcBef>
                <a:spcPct val="20000"/>
              </a:spcBef>
            </a:pPr>
            <a:r>
              <a:rPr lang="en-US" sz="2600" dirty="0"/>
              <a:t>Over half of all falls happen at home, where we spend much of our time and tend to move around without thinking about our safety. Sometimes even familiar environments can become difficult to get around as we get older. </a:t>
            </a:r>
          </a:p>
          <a:p>
            <a:pPr marL="342900" indent="-342900">
              <a:lnSpc>
                <a:spcPct val="90000"/>
              </a:lnSpc>
              <a:spcBef>
                <a:spcPct val="20000"/>
              </a:spcBef>
              <a:buFont typeface="Arial" pitchFamily="34" charset="0"/>
              <a:buChar char="•"/>
            </a:pPr>
            <a:endParaRPr lang="en-US" sz="2600" dirty="0"/>
          </a:p>
          <a:p>
            <a:pPr algn="ctr">
              <a:lnSpc>
                <a:spcPct val="90000"/>
              </a:lnSpc>
              <a:spcBef>
                <a:spcPct val="20000"/>
              </a:spcBef>
            </a:pPr>
            <a:r>
              <a:rPr lang="en-US" sz="2600" b="1" dirty="0"/>
              <a:t>Falls prevention in and around the home is often described as ‘common sense’, however, it isn’t always easy to </a:t>
            </a:r>
            <a:r>
              <a:rPr lang="en-US" sz="2600" b="1" dirty="0" err="1"/>
              <a:t>recognise</a:t>
            </a:r>
            <a:r>
              <a:rPr lang="en-US" sz="2600" b="1" dirty="0"/>
              <a:t> the things that can cause trips, slips and falls. </a:t>
            </a:r>
          </a:p>
          <a:p>
            <a:pPr>
              <a:lnSpc>
                <a:spcPct val="90000"/>
              </a:lnSpc>
              <a:spcBef>
                <a:spcPct val="20000"/>
              </a:spcBef>
            </a:pPr>
            <a:endParaRPr lang="en-US" sz="2600" dirty="0"/>
          </a:p>
          <a:p>
            <a:pPr>
              <a:lnSpc>
                <a:spcPct val="90000"/>
              </a:lnSpc>
              <a:spcBef>
                <a:spcPct val="20000"/>
              </a:spcBef>
            </a:pPr>
            <a:r>
              <a:rPr lang="en-US" sz="2600" dirty="0"/>
              <a:t>The majority of falls can be prevented by making a few small changes. Some of these are simple changes that you can do yourself, while others require extra support from friends, relatives or a specialist care and repair service.</a:t>
            </a:r>
          </a:p>
          <a:p>
            <a:pPr marL="342900" indent="-342900">
              <a:lnSpc>
                <a:spcPct val="90000"/>
              </a:lnSpc>
              <a:spcBef>
                <a:spcPct val="20000"/>
              </a:spcBef>
              <a:buFont typeface="Arial" pitchFamily="34" charset="0"/>
              <a:buChar char="•"/>
            </a:pPr>
            <a:endParaRPr lang="en-US" sz="2600" dirty="0"/>
          </a:p>
          <a:p>
            <a:pPr>
              <a:lnSpc>
                <a:spcPct val="90000"/>
              </a:lnSpc>
              <a:spcBef>
                <a:spcPct val="20000"/>
              </a:spcBef>
            </a:pPr>
            <a:r>
              <a:rPr lang="en-US" sz="2600" dirty="0"/>
              <a:t>To make your home safer, consider the following:</a:t>
            </a:r>
          </a:p>
          <a:p>
            <a:pPr marL="342900" indent="-342900">
              <a:lnSpc>
                <a:spcPct val="90000"/>
              </a:lnSpc>
              <a:spcBef>
                <a:spcPct val="20000"/>
              </a:spcBef>
              <a:buFont typeface="Arial" pitchFamily="34" charset="0"/>
              <a:buChar char="•"/>
            </a:pPr>
            <a:endParaRPr lang="en-US" sz="2600" dirty="0"/>
          </a:p>
          <a:p>
            <a:pPr marL="1257300" lvl="2" indent="-342900">
              <a:lnSpc>
                <a:spcPct val="90000"/>
              </a:lnSpc>
              <a:spcBef>
                <a:spcPct val="20000"/>
              </a:spcBef>
              <a:buFont typeface="Arial" pitchFamily="34" charset="0"/>
              <a:buChar char="•"/>
            </a:pPr>
            <a:r>
              <a:rPr lang="en-US" sz="2600" dirty="0"/>
              <a:t>Trip and slip hazards – clutter, cables</a:t>
            </a:r>
          </a:p>
          <a:p>
            <a:pPr marL="1257300" lvl="2" indent="-342900">
              <a:lnSpc>
                <a:spcPct val="90000"/>
              </a:lnSpc>
              <a:spcBef>
                <a:spcPct val="20000"/>
              </a:spcBef>
              <a:buFont typeface="Arial" pitchFamily="34" charset="0"/>
              <a:buChar char="•"/>
            </a:pPr>
            <a:r>
              <a:rPr lang="en-US" sz="2600" dirty="0"/>
              <a:t>Flooring</a:t>
            </a:r>
          </a:p>
          <a:p>
            <a:pPr marL="1257300" lvl="2" indent="-342900">
              <a:lnSpc>
                <a:spcPct val="90000"/>
              </a:lnSpc>
              <a:spcBef>
                <a:spcPct val="20000"/>
              </a:spcBef>
              <a:buFont typeface="Arial" pitchFamily="34" charset="0"/>
              <a:buChar char="•"/>
            </a:pPr>
            <a:r>
              <a:rPr lang="en-US" sz="2600" dirty="0"/>
              <a:t>Slippery surfaces</a:t>
            </a:r>
          </a:p>
          <a:p>
            <a:pPr marL="1257300" lvl="2" indent="-342900">
              <a:lnSpc>
                <a:spcPct val="90000"/>
              </a:lnSpc>
              <a:spcBef>
                <a:spcPct val="20000"/>
              </a:spcBef>
              <a:buFont typeface="Arial" pitchFamily="34" charset="0"/>
              <a:buChar char="•"/>
            </a:pPr>
            <a:r>
              <a:rPr lang="en-US" sz="2600" dirty="0"/>
              <a:t>Lighting</a:t>
            </a:r>
          </a:p>
          <a:p>
            <a:pPr marL="1257300" lvl="2" indent="-342900">
              <a:lnSpc>
                <a:spcPct val="90000"/>
              </a:lnSpc>
              <a:spcBef>
                <a:spcPct val="20000"/>
              </a:spcBef>
              <a:buFont typeface="Arial" pitchFamily="34" charset="0"/>
              <a:buChar char="•"/>
            </a:pPr>
            <a:r>
              <a:rPr lang="en-US" sz="2600" dirty="0"/>
              <a:t>Furniture and furnishings</a:t>
            </a:r>
          </a:p>
          <a:p>
            <a:pPr marL="1257300" lvl="2" indent="-342900">
              <a:lnSpc>
                <a:spcPct val="90000"/>
              </a:lnSpc>
              <a:spcBef>
                <a:spcPct val="20000"/>
              </a:spcBef>
              <a:buFont typeface="Arial" pitchFamily="34" charset="0"/>
              <a:buChar char="•"/>
            </a:pPr>
            <a:r>
              <a:rPr lang="en-US" sz="2600" dirty="0" err="1"/>
              <a:t>Colour</a:t>
            </a:r>
            <a:r>
              <a:rPr lang="en-US" sz="2600" dirty="0"/>
              <a:t> and contrast</a:t>
            </a:r>
          </a:p>
          <a:p>
            <a:pPr marL="1257300" lvl="2" indent="-342900">
              <a:lnSpc>
                <a:spcPct val="90000"/>
              </a:lnSpc>
              <a:spcBef>
                <a:spcPct val="20000"/>
              </a:spcBef>
              <a:buFont typeface="Arial" pitchFamily="34" charset="0"/>
              <a:buChar char="•"/>
            </a:pPr>
            <a:r>
              <a:rPr lang="en-US" sz="2600" dirty="0"/>
              <a:t>Storing and carrying items</a:t>
            </a:r>
          </a:p>
          <a:p>
            <a:pPr marL="1257300" lvl="2" indent="-342900">
              <a:lnSpc>
                <a:spcPct val="90000"/>
              </a:lnSpc>
              <a:spcBef>
                <a:spcPct val="20000"/>
              </a:spcBef>
              <a:buFont typeface="Arial" pitchFamily="34" charset="0"/>
              <a:buChar char="•"/>
            </a:pPr>
            <a:r>
              <a:rPr lang="en-US" sz="2600" dirty="0"/>
              <a:t>Pets</a:t>
            </a:r>
          </a:p>
          <a:p>
            <a:pPr marL="1257300" lvl="2" indent="-342900">
              <a:lnSpc>
                <a:spcPct val="90000"/>
              </a:lnSpc>
              <a:spcBef>
                <a:spcPct val="20000"/>
              </a:spcBef>
              <a:buFont typeface="Arial" pitchFamily="34" charset="0"/>
              <a:buChar char="•"/>
            </a:pPr>
            <a:r>
              <a:rPr lang="en-US" sz="2600" dirty="0"/>
              <a:t>Equipment</a:t>
            </a:r>
          </a:p>
          <a:p>
            <a:pPr marL="342900" indent="-342900">
              <a:lnSpc>
                <a:spcPct val="90000"/>
              </a:lnSpc>
              <a:spcBef>
                <a:spcPct val="20000"/>
              </a:spcBef>
              <a:buFont typeface="Arial" pitchFamily="34" charset="0"/>
              <a:buChar char="•"/>
            </a:pPr>
            <a:endParaRPr lang="en-US" sz="1500" dirty="0"/>
          </a:p>
          <a:p>
            <a:pPr marL="342900" indent="-342900">
              <a:lnSpc>
                <a:spcPct val="90000"/>
              </a:lnSpc>
              <a:spcBef>
                <a:spcPct val="20000"/>
              </a:spcBef>
              <a:buFont typeface="Arial" pitchFamily="34" charset="0"/>
              <a:buChar char="•"/>
            </a:pPr>
            <a:endParaRPr lang="en-US" sz="1500" dirty="0"/>
          </a:p>
          <a:p>
            <a:pPr marL="342900" indent="-342900">
              <a:lnSpc>
                <a:spcPct val="90000"/>
              </a:lnSpc>
              <a:spcBef>
                <a:spcPct val="20000"/>
              </a:spcBef>
              <a:buFont typeface="Arial" pitchFamily="34" charset="0"/>
              <a:buChar char="•"/>
            </a:pPr>
            <a:endParaRPr lang="en-US" sz="1500" dirty="0"/>
          </a:p>
        </p:txBody>
      </p:sp>
      <p:sp>
        <p:nvSpPr>
          <p:cNvPr id="2" name="Title 1"/>
          <p:cNvSpPr>
            <a:spLocks noGrp="1"/>
          </p:cNvSpPr>
          <p:nvPr>
            <p:ph type="title"/>
          </p:nvPr>
        </p:nvSpPr>
        <p:spPr>
          <a:xfrm>
            <a:off x="914400" y="571501"/>
            <a:ext cx="5334000" cy="761999"/>
          </a:xfrm>
        </p:spPr>
        <p:txBody>
          <a:bodyPr>
            <a:normAutofit/>
          </a:bodyPr>
          <a:lstStyle/>
          <a:p>
            <a:r>
              <a:rPr lang="en-GB" dirty="0"/>
              <a:t>Environment</a:t>
            </a:r>
          </a:p>
        </p:txBody>
      </p:sp>
    </p:spTree>
    <p:extLst>
      <p:ext uri="{BB962C8B-B14F-4D97-AF65-F5344CB8AC3E}">
        <p14:creationId xmlns:p14="http://schemas.microsoft.com/office/powerpoint/2010/main" val="3040819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9A26D26D87094F94B4D5660617F1A6" ma:contentTypeVersion="16" ma:contentTypeDescription="Create a new document." ma:contentTypeScope="" ma:versionID="53bc818caad7a050528c92fcdaff271f">
  <xsd:schema xmlns:xsd="http://www.w3.org/2001/XMLSchema" xmlns:xs="http://www.w3.org/2001/XMLSchema" xmlns:p="http://schemas.microsoft.com/office/2006/metadata/properties" xmlns:ns3="03e91347-641c-409f-be63-b61f8a66639b" xmlns:ns4="dca4c37d-6d79-4498-aaf7-1ac32f040904" targetNamespace="http://schemas.microsoft.com/office/2006/metadata/properties" ma:root="true" ma:fieldsID="4fe9acd785ea0574c6a607e98f25aea9" ns3:_="" ns4:_="">
    <xsd:import namespace="03e91347-641c-409f-be63-b61f8a66639b"/>
    <xsd:import namespace="dca4c37d-6d79-4498-aaf7-1ac32f04090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DateTaken" minOccurs="0"/>
                <xsd:element ref="ns4:MediaLengthInSeconds" minOccurs="0"/>
                <xsd:element ref="ns4:MediaServiceLocation"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e91347-641c-409f-be63-b61f8a66639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a4c37d-6d79-4498-aaf7-1ac32f04090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ca4c37d-6d79-4498-aaf7-1ac32f040904" xsi:nil="true"/>
  </documentManagement>
</p:properties>
</file>

<file path=customXml/itemProps1.xml><?xml version="1.0" encoding="utf-8"?>
<ds:datastoreItem xmlns:ds="http://schemas.openxmlformats.org/officeDocument/2006/customXml" ds:itemID="{747D164E-51C7-407C-8B5A-559E0B6C48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e91347-641c-409f-be63-b61f8a66639b"/>
    <ds:schemaRef ds:uri="dca4c37d-6d79-4498-aaf7-1ac32f0409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2786C3-DDA1-43C1-89BF-6C0A6ED69820}">
  <ds:schemaRefs>
    <ds:schemaRef ds:uri="http://schemas.microsoft.com/sharepoint/v3/contenttype/forms"/>
  </ds:schemaRefs>
</ds:datastoreItem>
</file>

<file path=customXml/itemProps3.xml><?xml version="1.0" encoding="utf-8"?>
<ds:datastoreItem xmlns:ds="http://schemas.openxmlformats.org/officeDocument/2006/customXml" ds:itemID="{2CA8DFAB-352A-46A1-A5EF-7DCDF4989FBC}">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03e91347-641c-409f-be63-b61f8a66639b"/>
    <ds:schemaRef ds:uri="http://purl.org/dc/dcmitype/"/>
    <ds:schemaRef ds:uri="http://purl.org/dc/terms/"/>
    <ds:schemaRef ds:uri="dca4c37d-6d79-4498-aaf7-1ac32f04090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2367</TotalTime>
  <Words>2306</Words>
  <Application>Microsoft Office PowerPoint</Application>
  <PresentationFormat>Custom</PresentationFormat>
  <Paragraphs>265</Paragraphs>
  <Slides>17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Wingdings</vt:lpstr>
      <vt:lpstr>Ink Free</vt:lpstr>
      <vt:lpstr>Arial</vt:lpstr>
      <vt:lpstr>Office Theme</vt:lpstr>
      <vt:lpstr>PowerPoint Presentation</vt:lpstr>
      <vt:lpstr>Falls Overview</vt:lpstr>
      <vt:lpstr>Falls &amp; Dementia</vt:lpstr>
      <vt:lpstr>Eyesight &amp; Hearing</vt:lpstr>
      <vt:lpstr>Feet &amp; Footwear</vt:lpstr>
      <vt:lpstr>Bone Health</vt:lpstr>
      <vt:lpstr>Medication</vt:lpstr>
      <vt:lpstr>Diet &amp; Hydration</vt:lpstr>
      <vt:lpstr>Environment</vt:lpstr>
      <vt:lpstr>Technology</vt:lpstr>
      <vt:lpstr>Keeping Active</vt:lpstr>
      <vt:lpstr>Aids &amp; Equipment</vt:lpstr>
      <vt:lpstr>Fear of Falling &amp; Anxiety Management</vt:lpstr>
      <vt:lpstr>Falls Plan</vt:lpstr>
      <vt:lpstr>How to safely get off the floor</vt:lpstr>
      <vt:lpstr>Helpful Resources</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 Gary</dc:creator>
  <cp:lastModifiedBy>Gemma Twells Davison</cp:lastModifiedBy>
  <cp:revision>45</cp:revision>
  <dcterms:created xsi:type="dcterms:W3CDTF">2006-08-16T00:00:00Z</dcterms:created>
  <dcterms:modified xsi:type="dcterms:W3CDTF">2024-09-19T08:23:01Z</dcterms:modified>
  <dc:identifier>DAFVTPfcuPA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0x010100A59A26D26D87094F94B4D5660617F1A6</vt:lpwstr>
  </property>
</Properties>
</file>